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312" r:id="rId4"/>
    <p:sldId id="259" r:id="rId5"/>
    <p:sldId id="310" r:id="rId6"/>
    <p:sldId id="277" r:id="rId7"/>
    <p:sldId id="309" r:id="rId8"/>
    <p:sldId id="308" r:id="rId9"/>
    <p:sldId id="307" r:id="rId10"/>
    <p:sldId id="278" r:id="rId11"/>
    <p:sldId id="279" r:id="rId12"/>
    <p:sldId id="280" r:id="rId13"/>
    <p:sldId id="281" r:id="rId14"/>
    <p:sldId id="282" r:id="rId15"/>
    <p:sldId id="283" r:id="rId16"/>
    <p:sldId id="284"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260" r:id="rId36"/>
    <p:sldId id="262" r:id="rId37"/>
    <p:sldId id="272" r:id="rId38"/>
    <p:sldId id="304" r:id="rId39"/>
    <p:sldId id="273"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512B1-97BD-465A-B2A4-3B5AD3E3981A}" type="datetimeFigureOut">
              <a:rPr lang="ru-RU" smtClean="0"/>
              <a:t>02.11.2017</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2FEF39-44C3-4C6D-958B-D2819087126E}" type="slidenum">
              <a:rPr lang="ru-RU" smtClean="0"/>
              <a:t>‹#›</a:t>
            </a:fld>
            <a:endParaRPr lang="ru-RU"/>
          </a:p>
        </p:txBody>
      </p:sp>
    </p:spTree>
    <p:extLst>
      <p:ext uri="{BB962C8B-B14F-4D97-AF65-F5344CB8AC3E}">
        <p14:creationId xmlns:p14="http://schemas.microsoft.com/office/powerpoint/2010/main" val="103228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32FEF39-44C3-4C6D-958B-D2819087126E}" type="slidenum">
              <a:rPr lang="ru-RU" smtClean="0"/>
              <a:t>37</a:t>
            </a:fld>
            <a:endParaRPr lang="ru-RU"/>
          </a:p>
        </p:txBody>
      </p:sp>
    </p:spTree>
    <p:extLst>
      <p:ext uri="{BB962C8B-B14F-4D97-AF65-F5344CB8AC3E}">
        <p14:creationId xmlns:p14="http://schemas.microsoft.com/office/powerpoint/2010/main" val="283102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02.11.2017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04764" y="692696"/>
            <a:ext cx="7406640" cy="2449754"/>
          </a:xfrm>
        </p:spPr>
        <p:txBody>
          <a:bodyPr>
            <a:normAutofit fontScale="90000"/>
          </a:bodyPr>
          <a:lstStyle/>
          <a:p>
            <a:r>
              <a:rPr lang="ru-RU" sz="5300" b="1" dirty="0">
                <a:effectLst/>
              </a:rPr>
              <a:t> </a:t>
            </a:r>
            <a:r>
              <a:rPr lang="ru-RU" sz="5300" b="1" dirty="0" smtClean="0">
                <a:effectLst/>
              </a:rPr>
              <a:t/>
            </a:r>
            <a:br>
              <a:rPr lang="ru-RU" sz="5300" b="1" dirty="0" smtClean="0">
                <a:effectLst/>
              </a:rPr>
            </a:br>
            <a:r>
              <a:rPr lang="ru-RU" sz="5300" b="1" dirty="0">
                <a:effectLst/>
              </a:rPr>
              <a:t/>
            </a:r>
            <a:br>
              <a:rPr lang="ru-RU" sz="5300" b="1" dirty="0">
                <a:effectLst/>
              </a:rPr>
            </a:br>
            <a:r>
              <a:rPr lang="ru-RU" sz="5300" b="1" dirty="0" smtClean="0">
                <a:effectLst/>
              </a:rPr>
              <a:t/>
            </a:r>
            <a:br>
              <a:rPr lang="ru-RU" sz="5300" b="1" dirty="0" smtClean="0">
                <a:effectLst/>
              </a:rPr>
            </a:br>
            <a:r>
              <a:rPr lang="ru-RU" sz="6000" b="1" dirty="0" smtClean="0">
                <a:effectLst/>
              </a:rPr>
              <a:t>Повышение эффективности </a:t>
            </a:r>
            <a:r>
              <a:rPr lang="ru-RU" sz="6000" b="1" dirty="0">
                <a:effectLst/>
              </a:rPr>
              <a:t>урока</a:t>
            </a:r>
            <a:r>
              <a:rPr lang="ru-RU" sz="4400" dirty="0">
                <a:effectLst/>
              </a:rPr>
              <a:t/>
            </a:r>
            <a:br>
              <a:rPr lang="ru-RU" sz="4400" dirty="0">
                <a:effectLst/>
              </a:rPr>
            </a:br>
            <a:endParaRPr lang="ru-RU" sz="4400" dirty="0"/>
          </a:p>
        </p:txBody>
      </p:sp>
      <p:sp>
        <p:nvSpPr>
          <p:cNvPr id="5" name="Подзаголовок 4"/>
          <p:cNvSpPr>
            <a:spLocks noGrp="1"/>
          </p:cNvSpPr>
          <p:nvPr>
            <p:ph type="subTitle" idx="1"/>
          </p:nvPr>
        </p:nvSpPr>
        <p:spPr>
          <a:xfrm>
            <a:off x="1547664" y="5373216"/>
            <a:ext cx="7406640" cy="1752600"/>
          </a:xfrm>
        </p:spPr>
        <p:txBody>
          <a:bodyPr/>
          <a:lstStyle/>
          <a:p>
            <a:pPr algn="r"/>
            <a:r>
              <a:rPr lang="ru-RU" dirty="0" err="1" smtClean="0"/>
              <a:t>Зам.директора</a:t>
            </a:r>
            <a:r>
              <a:rPr lang="ru-RU" dirty="0" smtClean="0"/>
              <a:t> по УВР: </a:t>
            </a:r>
            <a:r>
              <a:rPr lang="ru-RU" dirty="0" err="1" smtClean="0"/>
              <a:t>Алимханова</a:t>
            </a:r>
            <a:r>
              <a:rPr lang="ru-RU" dirty="0" smtClean="0"/>
              <a:t> Х.Д.</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2.</a:t>
            </a:r>
            <a:r>
              <a:rPr lang="ru-RU" b="1" dirty="0">
                <a:effectLst/>
              </a:rPr>
              <a:t> </a:t>
            </a:r>
            <a:r>
              <a:rPr lang="ru-RU" b="1" i="1" dirty="0">
                <a:effectLst/>
              </a:rPr>
              <a:t>Риторическая обработка учебного материала</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lnSpcReduction="10000"/>
          </a:bodyPr>
          <a:lstStyle/>
          <a:p>
            <a:r>
              <a:rPr lang="ru-RU" dirty="0"/>
              <a:t>Ничто так не навевает скуку, как монотонная речь. Даже с физиологической точки зрения такая речь должна вызвать утомление, сонливость.</a:t>
            </a:r>
          </a:p>
          <a:p>
            <a:r>
              <a:rPr lang="ru-RU" dirty="0"/>
              <a:t>А.С. Макаренко вспоминал, что он стал настоящим мастером только тогда, когда научился говорить «Иди сюда» с 10–15 оттенками, и тогда не боялся, что к нему кто-то не подойдет.</a:t>
            </a:r>
          </a:p>
          <a:p>
            <a:endParaRPr lang="ru-RU" dirty="0"/>
          </a:p>
        </p:txBody>
      </p:sp>
    </p:spTree>
    <p:extLst>
      <p:ext uri="{BB962C8B-B14F-4D97-AF65-F5344CB8AC3E}">
        <p14:creationId xmlns:p14="http://schemas.microsoft.com/office/powerpoint/2010/main" val="2730720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nSpc>
                <a:spcPts val="1680"/>
              </a:lnSpc>
              <a:spcAft>
                <a:spcPts val="0"/>
              </a:spcAft>
            </a:pPr>
            <a:r>
              <a:rPr lang="ru-RU" sz="4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Неоднократные повторения</a:t>
            </a:r>
            <a:r>
              <a:rPr lang="ru-RU" sz="4000" dirty="0">
                <a:effectLst/>
                <a:latin typeface="Calibri" panose="020F0502020204030204" pitchFamily="34" charset="0"/>
                <a:ea typeface="Calibri" panose="020F0502020204030204" pitchFamily="34" charset="0"/>
                <a:cs typeface="Times New Roman" panose="02020603050405020304" pitchFamily="18" charset="0"/>
              </a:rPr>
              <a:t/>
            </a:r>
            <a:br>
              <a:rPr lang="ru-RU" sz="40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p:txBody>
          <a:bodyPr>
            <a:normAutofit lnSpcReduction="10000"/>
          </a:bodyPr>
          <a:lstStyle/>
          <a:p>
            <a:r>
              <a:rPr lang="ru-RU" dirty="0"/>
              <a:t>Суть неоднократного повторения в том, что наиболее важные места в ходе изложения учебного материала (определения, выводы, важные формулировки и т. д.) повторяются несколько раз, причем при разном темпе и громкости. Это улучшает запоминание, подчеркивает важность материала, привлекает особое внимание.</a:t>
            </a:r>
          </a:p>
          <a:p>
            <a:endParaRPr lang="ru-RU" dirty="0"/>
          </a:p>
        </p:txBody>
      </p:sp>
    </p:spTree>
    <p:extLst>
      <p:ext uri="{BB962C8B-B14F-4D97-AF65-F5344CB8AC3E}">
        <p14:creationId xmlns:p14="http://schemas.microsoft.com/office/powerpoint/2010/main" val="916486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4.</a:t>
            </a:r>
            <a:r>
              <a:rPr lang="ru-RU" b="1" dirty="0">
                <a:effectLst/>
              </a:rPr>
              <a:t> </a:t>
            </a:r>
            <a:r>
              <a:rPr lang="ru-RU" b="1" i="1" dirty="0">
                <a:effectLst/>
              </a:rPr>
              <a:t>Не говорить «с листа»</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85000" lnSpcReduction="10000"/>
          </a:bodyPr>
          <a:lstStyle/>
          <a:p>
            <a:r>
              <a:rPr lang="ru-RU" dirty="0"/>
              <a:t>Язык письма и язык речи воспринимаются по-разному. Несомненно, что разговорная речь оказывает более сильное воздействие: она более доходчива и понятна, располагает к взаимному общению аудитории с педагогом. Во-вторых, это может вызвать у обучаемых чувство того, что тот недостаточно знает материал. Наконец, неправомерно в этих случаях требовать от обучаемых знаний учебного материала, в том числе на зачетах и экзаменах на память.</a:t>
            </a:r>
          </a:p>
          <a:p>
            <a:endParaRPr lang="ru-RU" dirty="0"/>
          </a:p>
        </p:txBody>
      </p:sp>
    </p:spTree>
    <p:extLst>
      <p:ext uri="{BB962C8B-B14F-4D97-AF65-F5344CB8AC3E}">
        <p14:creationId xmlns:p14="http://schemas.microsoft.com/office/powerpoint/2010/main" val="323352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Не пренебрегать языком жестов</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Один английский психолог прошлого века Майкл </a:t>
            </a:r>
            <a:r>
              <a:rPr lang="ru-RU" dirty="0" err="1"/>
              <a:t>Арчил</a:t>
            </a:r>
            <a:r>
              <a:rPr lang="ru-RU" dirty="0"/>
              <a:t> установил, что на каждый один жест жителя Финляндии используют жестикуляцию: итальянец – 80 раз, француз – 110, мексиканец – 180.</a:t>
            </a:r>
          </a:p>
        </p:txBody>
      </p:sp>
    </p:spTree>
    <p:extLst>
      <p:ext uri="{BB962C8B-B14F-4D97-AF65-F5344CB8AC3E}">
        <p14:creationId xmlns:p14="http://schemas.microsoft.com/office/powerpoint/2010/main" val="967848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6.</a:t>
            </a:r>
            <a:r>
              <a:rPr lang="ru-RU" b="1" dirty="0">
                <a:effectLst/>
              </a:rPr>
              <a:t> </a:t>
            </a:r>
            <a:r>
              <a:rPr lang="ru-RU" b="1" i="1" dirty="0">
                <a:effectLst/>
              </a:rPr>
              <a:t>Умелое пользование цифрами</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Необходимо избегать множества цифр. Если это невозможно, то целесообразно представлять их в виде раздаточного материала и выделять те, которые имеют наиболее важное значение и должны быть запомнены обучаемыми. В необходимых случаях целесообразно указывать источники, в которых эти цифры приведены.</a:t>
            </a:r>
          </a:p>
          <a:p>
            <a:endParaRPr lang="ru-RU" dirty="0"/>
          </a:p>
        </p:txBody>
      </p:sp>
    </p:spTree>
    <p:extLst>
      <p:ext uri="{BB962C8B-B14F-4D97-AF65-F5344CB8AC3E}">
        <p14:creationId xmlns:p14="http://schemas.microsoft.com/office/powerpoint/2010/main" val="2931524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 Смена рода деятельности обучаемых</a:t>
            </a:r>
            <a:endParaRPr lang="ru-RU" dirty="0"/>
          </a:p>
        </p:txBody>
      </p:sp>
      <p:sp>
        <p:nvSpPr>
          <p:cNvPr id="3" name="Объект 2"/>
          <p:cNvSpPr>
            <a:spLocks noGrp="1"/>
          </p:cNvSpPr>
          <p:nvPr>
            <p:ph idx="1"/>
          </p:nvPr>
        </p:nvSpPr>
        <p:spPr/>
        <p:txBody>
          <a:bodyPr>
            <a:normAutofit fontScale="70000" lnSpcReduction="20000"/>
          </a:bodyPr>
          <a:lstStyle/>
          <a:p>
            <a:r>
              <a:rPr lang="ru-RU" dirty="0"/>
              <a:t>Эффективность усвоения учебного материала значительно увеличивается, если использовать различные каналы воздействия на обучаемых. В частности, прочность знаний повышается при использовании различных видов памяти: образно-зрительной, слуховой, двигательной, эмоциональной, словесно-логической, – находящихся во взаимной зависимости. Поэтому в ходе изложения учебного материала следует периодически менять род деятельности обучаемых (запись, выслушивание, наблюдение, самостоятельное мышление). Помимо всего указанного, это нарушает монотонность изложения, снижает усталость обучаемых, повышает их интерес, что не может не отразиться на качестве усвоения материала.</a:t>
            </a:r>
          </a:p>
          <a:p>
            <a:endParaRPr lang="ru-RU" dirty="0"/>
          </a:p>
        </p:txBody>
      </p:sp>
    </p:spTree>
    <p:extLst>
      <p:ext uri="{BB962C8B-B14F-4D97-AF65-F5344CB8AC3E}">
        <p14:creationId xmlns:p14="http://schemas.microsoft.com/office/powerpoint/2010/main" val="3778653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8.</a:t>
            </a:r>
            <a:r>
              <a:rPr lang="ru-RU" b="1" dirty="0">
                <a:effectLst/>
              </a:rPr>
              <a:t> </a:t>
            </a:r>
            <a:r>
              <a:rPr lang="ru-RU" b="1" i="1" dirty="0">
                <a:effectLst/>
              </a:rPr>
              <a:t>Речевое управление вниманием</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85000" lnSpcReduction="20000"/>
          </a:bodyPr>
          <a:lstStyle/>
          <a:p>
            <a:r>
              <a:rPr lang="ru-RU" dirty="0"/>
              <a:t>Многие преподаватели в ходе занятия используют речевые, так называемые сигнальные, фразы, с помощью которых повышается внимание аудитории. Например, преподаватель говорит: «Интересно, понятно ли вам будет то, что я сейчас изложу?» Можно и не говорить этой фразы, а просто излагать дальнейший материал, но фраза сказана, сигнал сработал, вызвав повышенное внимание. У опытных педагогов имеется большой набор таких сигнальных фраз, которые, кстати, они используют часто бессознательно</a:t>
            </a:r>
          </a:p>
        </p:txBody>
      </p:sp>
    </p:spTree>
    <p:extLst>
      <p:ext uri="{BB962C8B-B14F-4D97-AF65-F5344CB8AC3E}">
        <p14:creationId xmlns:p14="http://schemas.microsoft.com/office/powerpoint/2010/main" val="15659178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10.</a:t>
            </a:r>
            <a:r>
              <a:rPr lang="ru-RU" b="1" dirty="0">
                <a:effectLst/>
              </a:rPr>
              <a:t> </a:t>
            </a:r>
            <a:r>
              <a:rPr lang="ru-RU" b="1" i="1" dirty="0">
                <a:effectLst/>
              </a:rPr>
              <a:t>Актуализация доз учебного материала</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70000" lnSpcReduction="20000"/>
          </a:bodyPr>
          <a:lstStyle/>
          <a:p>
            <a:r>
              <a:rPr lang="ru-RU" dirty="0"/>
              <a:t>Из психологии умственного труда известно, что постоянного напряженного внимания обучаемых в течение всего занятия добиться трудно. В то же время и учебный материал занятия различается по его значимости и сложности. Рассматриваемый прием позволяет совместить повышенное внимание со сложностью материала.</a:t>
            </a:r>
          </a:p>
          <a:p>
            <a:r>
              <a:rPr lang="ru-RU" dirty="0"/>
              <a:t>Для этого целесообразно, чтобы в основных учебных вопросах занятия (оптимальное 2–4) выделить по несколько </a:t>
            </a:r>
            <a:r>
              <a:rPr lang="ru-RU" dirty="0" err="1"/>
              <a:t>подвопросов</a:t>
            </a:r>
            <a:r>
              <a:rPr lang="ru-RU" dirty="0"/>
              <a:t>. С началом занятия преподаватель объявляет, выписывая на классной доске, материал каких вопросов и </a:t>
            </a:r>
            <a:r>
              <a:rPr lang="ru-RU" dirty="0" err="1"/>
              <a:t>подвопросов</a:t>
            </a:r>
            <a:r>
              <a:rPr lang="ru-RU" dirty="0"/>
              <a:t> наиболее важен для дальнейшего изучения данной дисциплины,</a:t>
            </a:r>
          </a:p>
          <a:p>
            <a:r>
              <a:rPr lang="ru-RU" dirty="0"/>
              <a:t> </a:t>
            </a:r>
          </a:p>
          <a:p>
            <a:endParaRPr lang="ru-RU" dirty="0"/>
          </a:p>
        </p:txBody>
      </p:sp>
    </p:spTree>
    <p:extLst>
      <p:ext uri="{BB962C8B-B14F-4D97-AF65-F5344CB8AC3E}">
        <p14:creationId xmlns:p14="http://schemas.microsoft.com/office/powerpoint/2010/main" val="4275284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11.</a:t>
            </a:r>
            <a:r>
              <a:rPr lang="ru-RU" b="1" dirty="0">
                <a:effectLst/>
              </a:rPr>
              <a:t> </a:t>
            </a:r>
            <a:r>
              <a:rPr lang="ru-RU" b="1" i="1" dirty="0">
                <a:effectLst/>
              </a:rPr>
              <a:t>Подготовка обучаемых по материалу предстоящего занятия</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85000" lnSpcReduction="20000"/>
          </a:bodyPr>
          <a:lstStyle/>
          <a:p>
            <a:r>
              <a:rPr lang="ru-RU" dirty="0"/>
              <a:t>В ряде случаев преподаватель может дать задание обучаемым на предстоящее занятие: основные вопросы этого занятия, перечень литературы, с которой они должны ознакомиться, продумать ход решения той или иной проблемы и т. д. Благодаря этому обучаемые оказываются готовыми в определенной степени к восприятию нового учебного материала, быстро включаются в активную работу, получают определенные навыки самостоятельной работы над незнакомым материалом. Прием приносит пользу, если задание будет посильным и интересным.</a:t>
            </a:r>
          </a:p>
          <a:p>
            <a:endParaRPr lang="ru-RU" dirty="0"/>
          </a:p>
        </p:txBody>
      </p:sp>
    </p:spTree>
    <p:extLst>
      <p:ext uri="{BB962C8B-B14F-4D97-AF65-F5344CB8AC3E}">
        <p14:creationId xmlns:p14="http://schemas.microsoft.com/office/powerpoint/2010/main" val="540560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12.</a:t>
            </a:r>
            <a:r>
              <a:rPr lang="ru-RU" b="1" dirty="0">
                <a:effectLst/>
              </a:rPr>
              <a:t> </a:t>
            </a:r>
            <a:r>
              <a:rPr lang="ru-RU" b="1" i="1" dirty="0">
                <a:effectLst/>
              </a:rPr>
              <a:t>Использование кратких диалогов («</a:t>
            </a:r>
            <a:r>
              <a:rPr lang="ru-RU" b="1" i="1" dirty="0" err="1">
                <a:effectLst/>
              </a:rPr>
              <a:t>микродиалогов</a:t>
            </a:r>
            <a:r>
              <a:rPr lang="ru-RU" b="1" i="1" dirty="0">
                <a:effectLst/>
              </a:rPr>
              <a:t>»)</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 Это нарушит монотонность занятия, повысит внимание и активность аудитории.</a:t>
            </a:r>
          </a:p>
          <a:p>
            <a:endParaRPr lang="ru-RU" dirty="0"/>
          </a:p>
        </p:txBody>
      </p:sp>
    </p:spTree>
    <p:extLst>
      <p:ext uri="{BB962C8B-B14F-4D97-AF65-F5344CB8AC3E}">
        <p14:creationId xmlns:p14="http://schemas.microsoft.com/office/powerpoint/2010/main" val="570492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43608" y="404664"/>
            <a:ext cx="8280920" cy="1143000"/>
          </a:xfrm>
        </p:spPr>
        <p:txBody>
          <a:bodyPr>
            <a:noAutofit/>
          </a:bodyPr>
          <a:lstStyle/>
          <a:p>
            <a:pPr algn="ctr"/>
            <a:endParaRPr lang="ru-RU" sz="3200" b="1" dirty="0">
              <a:latin typeface="Arial" pitchFamily="34" charset="0"/>
              <a:cs typeface="Arial" pitchFamily="34" charset="0"/>
            </a:endParaRPr>
          </a:p>
        </p:txBody>
      </p:sp>
      <p:sp>
        <p:nvSpPr>
          <p:cNvPr id="5" name="TextBox 4"/>
          <p:cNvSpPr txBox="1"/>
          <p:nvPr/>
        </p:nvSpPr>
        <p:spPr>
          <a:xfrm>
            <a:off x="1475656" y="2204864"/>
            <a:ext cx="7128792" cy="3785652"/>
          </a:xfrm>
          <a:prstGeom prst="rect">
            <a:avLst/>
          </a:prstGeom>
          <a:noFill/>
        </p:spPr>
        <p:txBody>
          <a:bodyPr wrap="square" rtlCol="0">
            <a:spAutoFit/>
          </a:bodyPr>
          <a:lstStyle/>
          <a:p>
            <a:r>
              <a:rPr lang="ru-RU" sz="3200" b="1" dirty="0"/>
              <a:t>Повышение качества образования </a:t>
            </a:r>
            <a:r>
              <a:rPr lang="ru-RU" sz="3200" dirty="0"/>
              <a:t>– одна из основных задач, декларируемых Концепцией модернизации российского образования .</a:t>
            </a:r>
          </a:p>
          <a:p>
            <a:r>
              <a:rPr lang="ru-RU" sz="8000" dirty="0" smtClean="0">
                <a:latin typeface="Arial" pitchFamily="34" charset="0"/>
                <a:cs typeface="Arial" pitchFamily="34" charset="0"/>
              </a:rPr>
              <a:t> </a:t>
            </a:r>
            <a:endParaRPr lang="ru-RU" sz="8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13.</a:t>
            </a:r>
            <a:r>
              <a:rPr lang="ru-RU" b="1" dirty="0">
                <a:effectLst/>
              </a:rPr>
              <a:t> </a:t>
            </a:r>
            <a:r>
              <a:rPr lang="ru-RU" b="1" i="1" dirty="0">
                <a:effectLst/>
              </a:rPr>
              <a:t>Предварительная ориентация в новом материале</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85000" lnSpcReduction="20000"/>
          </a:bodyPr>
          <a:lstStyle/>
          <a:p>
            <a:r>
              <a:rPr lang="ru-RU" dirty="0"/>
              <a:t>Сущность приема заключается в следующем. После объявления темы и цели предстоящего занятия обучаемым сообщаются дополнительные сведения: необходимость изучения материала и его значимость, порядок изложения материала и основные проблемы, конечная цель. Это позволяет обучаемым более четко и наглядно охватить все занятие и особенно конечную цель, проследить логику рассуждений преподавателя. Все это положительно сказывается на качестве усвоения учебного материала.</a:t>
            </a:r>
          </a:p>
          <a:p>
            <a:endParaRPr lang="ru-RU" dirty="0"/>
          </a:p>
        </p:txBody>
      </p:sp>
    </p:spTree>
    <p:extLst>
      <p:ext uri="{BB962C8B-B14F-4D97-AF65-F5344CB8AC3E}">
        <p14:creationId xmlns:p14="http://schemas.microsoft.com/office/powerpoint/2010/main" val="3862004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14.</a:t>
            </a:r>
            <a:r>
              <a:rPr lang="ru-RU" b="1" dirty="0">
                <a:effectLst/>
              </a:rPr>
              <a:t> </a:t>
            </a:r>
            <a:r>
              <a:rPr lang="ru-RU" b="1" i="1" dirty="0">
                <a:effectLst/>
              </a:rPr>
              <a:t>Начало занятия – с формулирования проблемы</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Этот прием является разновидностью предыдущего. Его особенность в том, что с началом изложения нового материала преподавателем формулируется проблема, которая должна быть решена к концу занятия.</a:t>
            </a:r>
          </a:p>
          <a:p>
            <a:endParaRPr lang="ru-RU" dirty="0"/>
          </a:p>
        </p:txBody>
      </p:sp>
    </p:spTree>
    <p:extLst>
      <p:ext uri="{BB962C8B-B14F-4D97-AF65-F5344CB8AC3E}">
        <p14:creationId xmlns:p14="http://schemas.microsoft.com/office/powerpoint/2010/main" val="3836830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15.</a:t>
            </a:r>
            <a:r>
              <a:rPr lang="ru-RU" b="1" dirty="0">
                <a:effectLst/>
              </a:rPr>
              <a:t> </a:t>
            </a:r>
            <a:r>
              <a:rPr lang="ru-RU" b="1" i="1" dirty="0">
                <a:effectLst/>
              </a:rPr>
              <a:t>Выводы делают обучаемые</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Прием этот эффективен лишь в том случае, если об этом предупредить обучаемых с началом занятия.. Начинать пользоваться этим приемом следует по более простым вопросам и переходить к более сложным. В любом случае окончательные выводы делаются преподавателем.</a:t>
            </a:r>
          </a:p>
          <a:p>
            <a:endParaRPr lang="ru-RU" dirty="0"/>
          </a:p>
        </p:txBody>
      </p:sp>
    </p:spTree>
    <p:extLst>
      <p:ext uri="{BB962C8B-B14F-4D97-AF65-F5344CB8AC3E}">
        <p14:creationId xmlns:p14="http://schemas.microsoft.com/office/powerpoint/2010/main" val="461204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16.</a:t>
            </a:r>
            <a:r>
              <a:rPr lang="ru-RU" b="1" dirty="0">
                <a:effectLst/>
              </a:rPr>
              <a:t> </a:t>
            </a:r>
            <a:r>
              <a:rPr lang="ru-RU" b="1" i="1" dirty="0">
                <a:effectLst/>
              </a:rPr>
              <a:t>Быть готовым к экспромтам</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92500" lnSpcReduction="20000"/>
          </a:bodyPr>
          <a:lstStyle/>
          <a:p>
            <a:r>
              <a:rPr lang="ru-RU" dirty="0"/>
              <a:t>Довольно часто в ходе занятия возникает такая ситуация, когда необходимо отступить от заранее намеченного содержания. Чаще всего это происходит при потере внимания обучаемых, нежелательной реакции аудитории, необходимости ответить на неожиданный вопрос, нарушении порядка в аудитории и т. д. На это преподавателю необходимо как-то среагировать.</a:t>
            </a:r>
          </a:p>
          <a:p>
            <a:r>
              <a:rPr lang="ru-RU" dirty="0"/>
              <a:t> </a:t>
            </a:r>
          </a:p>
          <a:p>
            <a:endParaRPr lang="ru-RU" dirty="0"/>
          </a:p>
        </p:txBody>
      </p:sp>
    </p:spTree>
    <p:extLst>
      <p:ext uri="{BB962C8B-B14F-4D97-AF65-F5344CB8AC3E}">
        <p14:creationId xmlns:p14="http://schemas.microsoft.com/office/powerpoint/2010/main" val="2787651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17.</a:t>
            </a:r>
            <a:r>
              <a:rPr lang="ru-RU" b="1" dirty="0">
                <a:effectLst/>
              </a:rPr>
              <a:t> </a:t>
            </a:r>
            <a:r>
              <a:rPr lang="ru-RU" b="1" i="1" dirty="0">
                <a:effectLst/>
              </a:rPr>
              <a:t>Всегда иметь резерв времени</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77500" lnSpcReduction="20000"/>
          </a:bodyPr>
          <a:lstStyle/>
          <a:p>
            <a:r>
              <a:rPr lang="ru-RU" dirty="0"/>
              <a:t>Опытные педагоги при подготовке к занятиям обычно предусматривают резерв времени, который в зависимости от сложности и насыщенности излагаемого материала может составлять до 10 минут (на двухчасовое занятие).</a:t>
            </a:r>
          </a:p>
          <a:p>
            <a:r>
              <a:rPr lang="ru-RU" dirty="0"/>
              <a:t>Во-первых, этот резерв будет гарантировать выполнение плана, особенно для тех преподавателей, которым присуща постоянная нехватка времени.</a:t>
            </a:r>
          </a:p>
          <a:p>
            <a:r>
              <a:rPr lang="ru-RU" dirty="0"/>
              <a:t>Во-вторых, резерв скомпенсирует непредвиденные расходы времени на дополнительное разъяснение слабо усвоенного материала, на внезапно возникшие диалоги, «</a:t>
            </a:r>
            <a:r>
              <a:rPr lang="ru-RU" dirty="0" err="1"/>
              <a:t>микродискуссии</a:t>
            </a:r>
            <a:r>
              <a:rPr lang="ru-RU" dirty="0"/>
              <a:t>» и т. д.</a:t>
            </a:r>
          </a:p>
          <a:p>
            <a:endParaRPr lang="ru-RU" dirty="0"/>
          </a:p>
        </p:txBody>
      </p:sp>
    </p:spTree>
    <p:extLst>
      <p:ext uri="{BB962C8B-B14F-4D97-AF65-F5344CB8AC3E}">
        <p14:creationId xmlns:p14="http://schemas.microsoft.com/office/powerpoint/2010/main" val="2173516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18.</a:t>
            </a:r>
            <a:r>
              <a:rPr lang="ru-RU" b="1" dirty="0">
                <a:effectLst/>
              </a:rPr>
              <a:t> </a:t>
            </a:r>
            <a:r>
              <a:rPr lang="ru-RU" b="1" i="1" dirty="0">
                <a:effectLst/>
              </a:rPr>
              <a:t>Самостоятельное конспектирование доз учебного материала</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70000" lnSpcReduction="20000"/>
          </a:bodyPr>
          <a:lstStyle/>
          <a:p>
            <a:r>
              <a:rPr lang="ru-RU" dirty="0"/>
              <a:t>Прием заключается в следующем. В ходе занятия преподаватель предупреждает обучаемых, что последующий учебный вопрос (</a:t>
            </a:r>
            <a:r>
              <a:rPr lang="ru-RU" dirty="0" err="1"/>
              <a:t>подвопрос</a:t>
            </a:r>
            <a:r>
              <a:rPr lang="ru-RU" dirty="0"/>
              <a:t>, доза учебного материала) должен восприниматься аудиторией без параллельного ведения записей (этому будут способствовать темп и методика изложения). Далее говорится, что будет представлено необходимое время для фиксации в конспектах изложенного материала. Помимо получения навыков выражать свои мысли и переносить их на бумагу, это позволяет лучше усвоить материал, так как внимание не распределяется между выслушиванием и ведением записей. При регулярном использовании этого приема целесообразно постепенно усложнять материал, подлежащий самостоятельному конспектированию.</a:t>
            </a:r>
          </a:p>
          <a:p>
            <a:r>
              <a:rPr lang="ru-RU" u="sng" dirty="0"/>
              <a:t>Вопросы и ответы</a:t>
            </a:r>
            <a:endParaRPr lang="ru-RU" dirty="0"/>
          </a:p>
          <a:p>
            <a:endParaRPr lang="ru-RU" dirty="0"/>
          </a:p>
        </p:txBody>
      </p:sp>
    </p:spTree>
    <p:extLst>
      <p:ext uri="{BB962C8B-B14F-4D97-AF65-F5344CB8AC3E}">
        <p14:creationId xmlns:p14="http://schemas.microsoft.com/office/powerpoint/2010/main" val="1909831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a:t>
            </a:r>
            <a:r>
              <a:rPr lang="ru-RU" b="1" dirty="0">
                <a:effectLst/>
              </a:rPr>
              <a:t> </a:t>
            </a:r>
            <a:r>
              <a:rPr lang="ru-RU" b="1" i="1" dirty="0">
                <a:effectLst/>
              </a:rPr>
              <a:t>Поощрять вопросы</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«кто ни о чем не спрашивает, тот ничему не научится».</a:t>
            </a:r>
          </a:p>
          <a:p>
            <a:endParaRPr lang="ru-RU" dirty="0"/>
          </a:p>
        </p:txBody>
      </p:sp>
    </p:spTree>
    <p:extLst>
      <p:ext uri="{BB962C8B-B14F-4D97-AF65-F5344CB8AC3E}">
        <p14:creationId xmlns:p14="http://schemas.microsoft.com/office/powerpoint/2010/main" val="1955442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2.</a:t>
            </a:r>
            <a:r>
              <a:rPr lang="ru-RU" b="1" dirty="0">
                <a:effectLst/>
              </a:rPr>
              <a:t> </a:t>
            </a:r>
            <a:r>
              <a:rPr lang="ru-RU" b="1" i="1" dirty="0">
                <a:effectLst/>
              </a:rPr>
              <a:t>Правильно отвечать на вопросы</a:t>
            </a:r>
            <a:endParaRPr lang="ru-RU" dirty="0">
              <a:effectLst/>
            </a:endParaRPr>
          </a:p>
        </p:txBody>
      </p:sp>
      <p:sp>
        <p:nvSpPr>
          <p:cNvPr id="3" name="Объект 2"/>
          <p:cNvSpPr>
            <a:spLocks noGrp="1"/>
          </p:cNvSpPr>
          <p:nvPr>
            <p:ph idx="1"/>
          </p:nvPr>
        </p:nvSpPr>
        <p:spPr/>
        <p:txBody>
          <a:bodyPr>
            <a:normAutofit fontScale="55000" lnSpcReduction="20000"/>
          </a:bodyPr>
          <a:lstStyle/>
          <a:p>
            <a:r>
              <a:rPr lang="ru-RU" dirty="0"/>
              <a:t>Отвечайте кратко и однозначно. При ответе сразу переходите к существу вопроса. Часто на заданный вопрос достаточно «да» или «нет».</a:t>
            </a:r>
          </a:p>
          <a:p>
            <a:r>
              <a:rPr lang="ru-RU" dirty="0"/>
              <a:t>Не отвечайте на вопрос, который не поняли. Потребуйте от спрашивающего доходчиво объяснить, что он имеет в виду, и только тогда приступайте к ответу. Старайтесь быть точным: вместо слова «много» лучше назвать хотя бы примерное количество, вместо «большой» – конкретные размеры и т. д.</a:t>
            </a:r>
          </a:p>
          <a:p>
            <a:r>
              <a:rPr lang="ru-RU" dirty="0"/>
              <a:t>Если сразу не можете ответить на вопрос, не пытайтесь вводить собеседника в заблуждение, не старайтесь «выкручиваться». Скажите прямо, что для полного и точного ответа вы должны навести дополнительные справки или проконсультироваться. Не забудьте при этом указать, когда сможете ответить на вопрос.</a:t>
            </a:r>
          </a:p>
          <a:p>
            <a:r>
              <a:rPr lang="ru-RU" dirty="0"/>
              <a:t>Когда необходимо дать конкретный и точный ответ на конкретный вопрос, старайтесь избегать слов «может быть», «иногда» и т. д.</a:t>
            </a:r>
          </a:p>
          <a:p>
            <a:r>
              <a:rPr lang="ru-RU" dirty="0"/>
              <a:t>Высказывайте свое мнение точно: не заставляйте собеседника самому догадываться об окончательном вашем мнении на основе анализа ряда «за» и «против», «с одной стороны» и «с другой стороны».</a:t>
            </a:r>
          </a:p>
          <a:p>
            <a:endParaRPr lang="ru-RU" dirty="0"/>
          </a:p>
        </p:txBody>
      </p:sp>
    </p:spTree>
    <p:extLst>
      <p:ext uri="{BB962C8B-B14F-4D97-AF65-F5344CB8AC3E}">
        <p14:creationId xmlns:p14="http://schemas.microsoft.com/office/powerpoint/2010/main" val="3871087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3.</a:t>
            </a:r>
            <a:r>
              <a:rPr lang="ru-RU" b="1" dirty="0">
                <a:effectLst/>
              </a:rPr>
              <a:t> </a:t>
            </a:r>
            <a:r>
              <a:rPr lang="ru-RU" b="1" i="1" dirty="0">
                <a:effectLst/>
              </a:rPr>
              <a:t>Заставить удивляться</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(Этот прием широко использует Е.И. Ильин под названием «Увидел (услышал) – удивился».)</a:t>
            </a:r>
          </a:p>
          <a:p>
            <a:endParaRPr lang="ru-RU" dirty="0"/>
          </a:p>
        </p:txBody>
      </p:sp>
    </p:spTree>
    <p:extLst>
      <p:ext uri="{BB962C8B-B14F-4D97-AF65-F5344CB8AC3E}">
        <p14:creationId xmlns:p14="http://schemas.microsoft.com/office/powerpoint/2010/main" val="2753610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4.</a:t>
            </a:r>
            <a:r>
              <a:rPr lang="ru-RU" b="1" dirty="0">
                <a:effectLst/>
              </a:rPr>
              <a:t> </a:t>
            </a:r>
            <a:r>
              <a:rPr lang="ru-RU" b="1" i="1" dirty="0">
                <a:effectLst/>
              </a:rPr>
              <a:t>Эмоциональная разрядка</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92500" lnSpcReduction="10000"/>
          </a:bodyPr>
          <a:lstStyle/>
          <a:p>
            <a:r>
              <a:rPr lang="ru-RU" dirty="0"/>
              <a:t>Обычно педагог легко улавливает моменты снижения активности и внимания аудитории, усталости. Для снятия наступившего состояния целесообразно привести остроумный пример, анекдотический случай, каламбур (кстати, именно его использовал чеховский герой из приведенного выше рассказа) и т. д. Как правило, внимание после этого восстанавливается.</a:t>
            </a:r>
          </a:p>
          <a:p>
            <a:endParaRPr lang="ru-RU" dirty="0"/>
          </a:p>
        </p:txBody>
      </p:sp>
    </p:spTree>
    <p:extLst>
      <p:ext uri="{BB962C8B-B14F-4D97-AF65-F5344CB8AC3E}">
        <p14:creationId xmlns:p14="http://schemas.microsoft.com/office/powerpoint/2010/main" val="3037826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1720" y="908720"/>
            <a:ext cx="6264696" cy="2565959"/>
          </a:xfrm>
          <a:prstGeom prst="rect">
            <a:avLst/>
          </a:prstGeom>
        </p:spPr>
        <p:txBody>
          <a:bodyPr wrap="square">
            <a:spAutoFit/>
          </a:bodyPr>
          <a:lstStyle/>
          <a:p>
            <a:pPr marL="0" marR="0" lvl="0" indent="0" algn="r" defTabSz="914400" rtl="0" eaLnBrk="1" fontAlgn="auto" latinLnBrk="0" hangingPunct="1">
              <a:lnSpc>
                <a:spcPct val="107000"/>
              </a:lnSpc>
              <a:spcBef>
                <a:spcPts val="0"/>
              </a:spcBef>
              <a:spcAft>
                <a:spcPts val="0"/>
              </a:spcAft>
              <a:buClrTx/>
              <a:buSzTx/>
              <a:buFontTx/>
              <a:buNone/>
              <a:tabLst/>
              <a:defRPr/>
            </a:pP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Урок – это зеркало общей и</a:t>
            </a:r>
            <a:endParaRPr kumimoji="0" lang="ru-RU" sz="2000" b="1" i="0" u="none" strike="noStrike" kern="1200" cap="none" spc="0" normalizeH="0" baseline="0" noProof="0" dirty="0" smtClean="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r" defTabSz="914400" rtl="0" eaLnBrk="1" fontAlgn="auto" latinLnBrk="0" hangingPunct="1">
              <a:lnSpc>
                <a:spcPct val="107000"/>
              </a:lnSpc>
              <a:spcBef>
                <a:spcPts val="0"/>
              </a:spcBef>
              <a:spcAft>
                <a:spcPts val="0"/>
              </a:spcAft>
              <a:buClrTx/>
              <a:buSzTx/>
              <a:buFontTx/>
              <a:buNone/>
              <a:tabLst/>
              <a:defRPr/>
            </a:pP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педагогической культуры учителя,</a:t>
            </a:r>
            <a:endParaRPr kumimoji="0" lang="ru-RU" sz="2000" b="1" i="0" u="none" strike="noStrike" kern="1200" cap="none" spc="0" normalizeH="0" baseline="0" noProof="0" dirty="0" smtClean="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r" defTabSz="914400" rtl="0" eaLnBrk="1" fontAlgn="auto" latinLnBrk="0" hangingPunct="1">
              <a:lnSpc>
                <a:spcPct val="107000"/>
              </a:lnSpc>
              <a:spcBef>
                <a:spcPts val="0"/>
              </a:spcBef>
              <a:spcAft>
                <a:spcPts val="0"/>
              </a:spcAft>
              <a:buClrTx/>
              <a:buSzTx/>
              <a:buFontTx/>
              <a:buNone/>
              <a:tabLst/>
              <a:defRPr/>
            </a:pP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мерило его интеллектуального богатства ,</a:t>
            </a:r>
            <a:endParaRPr kumimoji="0" lang="ru-RU" sz="2000" b="1" i="0" u="none" strike="noStrike" kern="1200" cap="none" spc="0" normalizeH="0" baseline="0" noProof="0" dirty="0" smtClean="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r" defTabSz="914400" rtl="0" eaLnBrk="1" fontAlgn="auto" latinLnBrk="0" hangingPunct="1">
              <a:lnSpc>
                <a:spcPct val="107000"/>
              </a:lnSpc>
              <a:spcBef>
                <a:spcPts val="0"/>
              </a:spcBef>
              <a:spcAft>
                <a:spcPts val="0"/>
              </a:spcAft>
              <a:buClrTx/>
              <a:buSzTx/>
              <a:buFontTx/>
              <a:buNone/>
              <a:tabLst/>
              <a:defRPr/>
            </a:pP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показатель его </a:t>
            </a:r>
            <a:r>
              <a:rPr kumimoji="0" lang="ru-RU" sz="24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кругозора.эрудиции</a:t>
            </a: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sz="2000" b="1" i="0" u="none" strike="noStrike" kern="1200" cap="none" spc="0" normalizeH="0" baseline="0" noProof="0" dirty="0" smtClean="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В.А. Сухомлинский</a:t>
            </a:r>
            <a:endParaRPr kumimoji="0" lang="ru-RU" sz="20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86080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6.</a:t>
            </a:r>
            <a:r>
              <a:rPr lang="ru-RU" b="1" dirty="0">
                <a:effectLst/>
              </a:rPr>
              <a:t> </a:t>
            </a:r>
            <a:r>
              <a:rPr lang="ru-RU" b="1" i="1" dirty="0">
                <a:effectLst/>
              </a:rPr>
              <a:t>Преднамеренное введение ошибки</a:t>
            </a:r>
            <a:endParaRPr lang="ru-RU" dirty="0">
              <a:effectLst/>
            </a:endParaRPr>
          </a:p>
        </p:txBody>
      </p:sp>
      <p:sp>
        <p:nvSpPr>
          <p:cNvPr id="3" name="Объект 2"/>
          <p:cNvSpPr>
            <a:spLocks noGrp="1"/>
          </p:cNvSpPr>
          <p:nvPr>
            <p:ph idx="1"/>
          </p:nvPr>
        </p:nvSpPr>
        <p:spPr/>
        <p:txBody>
          <a:bodyPr/>
          <a:lstStyle/>
          <a:p>
            <a:r>
              <a:rPr lang="ru-RU" dirty="0"/>
              <a:t>В ходе занятия преподаватель может сознательно допустить ошибку в математических выкладках, логических рассуждениях и т. д. и привлечь для ее нахождения обучаемых. Это приводит к повышенной активности обучаемых, к появлению возможности «отличиться».</a:t>
            </a:r>
          </a:p>
          <a:p>
            <a:endParaRPr lang="ru-RU" dirty="0"/>
          </a:p>
        </p:txBody>
      </p:sp>
    </p:spTree>
    <p:extLst>
      <p:ext uri="{BB962C8B-B14F-4D97-AF65-F5344CB8AC3E}">
        <p14:creationId xmlns:p14="http://schemas.microsoft.com/office/powerpoint/2010/main" val="3512801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7.</a:t>
            </a:r>
            <a:r>
              <a:rPr lang="ru-RU" b="1" dirty="0">
                <a:effectLst/>
              </a:rPr>
              <a:t> </a:t>
            </a:r>
            <a:r>
              <a:rPr lang="ru-RU" b="1" i="1" dirty="0">
                <a:effectLst/>
              </a:rPr>
              <a:t>Мнимое недоверие</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70000" lnSpcReduction="20000"/>
          </a:bodyPr>
          <a:lstStyle/>
          <a:p>
            <a:r>
              <a:rPr lang="ru-RU" dirty="0"/>
              <a:t>Прием применяется с целью задеть самолюбие обучаемых, стимулировать их учебно-познавательную деятельность. Если, к примеру, им объявить: «Это задание не очень сложное, но у вас может не хватить терпения и настойчивости для того, чтобы выполнить его до конца», – всегда найдутся такие, которые попытаются это сделать.</a:t>
            </a:r>
          </a:p>
          <a:p>
            <a:r>
              <a:rPr lang="ru-RU" dirty="0"/>
              <a:t>При этом задание должно быть не слишком сложным, посильным для большинства обучаемых, что вселит в них уверенность в успешном овладении знаниями, повысит их интерес к учебе. Но очень важно, чтобы обучаемые не догадались об истинной цели педагога, поэтому прием должен не часто применяться и лучше в индивидуальной работе с обучаемыми.</a:t>
            </a:r>
          </a:p>
          <a:p>
            <a:endParaRPr lang="ru-RU" dirty="0"/>
          </a:p>
        </p:txBody>
      </p:sp>
    </p:spTree>
    <p:extLst>
      <p:ext uri="{BB962C8B-B14F-4D97-AF65-F5344CB8AC3E}">
        <p14:creationId xmlns:p14="http://schemas.microsoft.com/office/powerpoint/2010/main" val="3665086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8.</a:t>
            </a:r>
            <a:r>
              <a:rPr lang="ru-RU" b="1" dirty="0">
                <a:effectLst/>
              </a:rPr>
              <a:t> </a:t>
            </a:r>
            <a:r>
              <a:rPr lang="ru-RU" b="1" i="1" dirty="0">
                <a:effectLst/>
              </a:rPr>
              <a:t>Создание обстановки доброжелательности</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92500" lnSpcReduction="20000"/>
          </a:bodyPr>
          <a:lstStyle/>
          <a:p>
            <a:r>
              <a:rPr lang="ru-RU" dirty="0"/>
              <a:t>Рабочая обстановка   зависит главным образом от преподавателя. Доверие, расположение, жизнерадостное состояние благоприятствуют положительному воздействию на обучаемых. И наоборот, состояние подавленности, антипатии, напряженности, подозрительности, чрезмерная строгость и требовательность ослабляют восприимчивость, понижают интерес и активность на занятиях.</a:t>
            </a:r>
          </a:p>
          <a:p>
            <a:endParaRPr lang="ru-RU" dirty="0"/>
          </a:p>
        </p:txBody>
      </p:sp>
    </p:spTree>
    <p:extLst>
      <p:ext uri="{BB962C8B-B14F-4D97-AF65-F5344CB8AC3E}">
        <p14:creationId xmlns:p14="http://schemas.microsoft.com/office/powerpoint/2010/main" val="3774726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 Летучка по материалу текущего занятия</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dirty="0"/>
              <a:t>Обычно в конце занятия контроль усвоения материала преподаватели проводят путем устного опроса двух-трех-четырех человек. Более эффективный метод – проведение письменной летучки в течение 5–10 минут. Это повысит достоверность качества усвоения материала.</a:t>
            </a:r>
          </a:p>
          <a:p>
            <a:endParaRPr lang="ru-RU" dirty="0"/>
          </a:p>
        </p:txBody>
      </p:sp>
    </p:spTree>
    <p:extLst>
      <p:ext uri="{BB962C8B-B14F-4D97-AF65-F5344CB8AC3E}">
        <p14:creationId xmlns:p14="http://schemas.microsoft.com/office/powerpoint/2010/main" val="213466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Вопрос №3 – Какие действия должен предпринять учитель , чтобы качество знаний стало лучше?</a:t>
            </a:r>
            <a:r>
              <a:rPr lang="ru-RU" dirty="0">
                <a:effectLst/>
              </a:rPr>
              <a:t/>
            </a:r>
            <a:br>
              <a:rPr lang="ru-RU" dirty="0">
                <a:effectLst/>
              </a:rPr>
            </a:br>
            <a:endParaRPr lang="ru-RU" dirty="0"/>
          </a:p>
        </p:txBody>
      </p:sp>
      <p:graphicFrame>
        <p:nvGraphicFramePr>
          <p:cNvPr id="6" name="Объект 5"/>
          <p:cNvGraphicFramePr>
            <a:graphicFrameLocks noGrp="1"/>
          </p:cNvGraphicFramePr>
          <p:nvPr>
            <p:ph idx="1"/>
          </p:nvPr>
        </p:nvGraphicFramePr>
        <p:xfrm>
          <a:off x="1695767" y="2552700"/>
          <a:ext cx="6978015" cy="2590800"/>
        </p:xfrm>
        <a:graphic>
          <a:graphicData uri="http://schemas.openxmlformats.org/drawingml/2006/table">
            <a:tbl>
              <a:tblPr firstRow="1" firstCol="1" bandRow="1">
                <a:tableStyleId>{5C22544A-7EE6-4342-B048-85BDC9FD1C3A}</a:tableStyleId>
              </a:tblPr>
              <a:tblGrid>
                <a:gridCol w="3488690">
                  <a:extLst>
                    <a:ext uri="{9D8B030D-6E8A-4147-A177-3AD203B41FA5}">
                      <a16:colId xmlns:a16="http://schemas.microsoft.com/office/drawing/2014/main" val="2294217253"/>
                    </a:ext>
                  </a:extLst>
                </a:gridCol>
                <a:gridCol w="3489325">
                  <a:extLst>
                    <a:ext uri="{9D8B030D-6E8A-4147-A177-3AD203B41FA5}">
                      <a16:colId xmlns:a16="http://schemas.microsoft.com/office/drawing/2014/main" val="1303627860"/>
                    </a:ext>
                  </a:extLst>
                </a:gridCol>
              </a:tblGrid>
              <a:tr h="0">
                <a:tc>
                  <a:txBody>
                    <a:bodyPr/>
                    <a:lstStyle/>
                    <a:p>
                      <a:pPr algn="ctr">
                        <a:lnSpc>
                          <a:spcPts val="1680"/>
                        </a:lnSpc>
                        <a:spcAft>
                          <a:spcPts val="0"/>
                        </a:spcAft>
                      </a:pPr>
                      <a:r>
                        <a:rPr lang="ru-RU" sz="1200">
                          <a:effectLst/>
                        </a:rPr>
                        <a:t>Ответы учителей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80"/>
                        </a:lnSpc>
                        <a:spcAft>
                          <a:spcPts val="0"/>
                        </a:spcAft>
                      </a:pPr>
                      <a:r>
                        <a:rPr lang="ru-RU" sz="1200">
                          <a:effectLst/>
                        </a:rPr>
                        <a:t>Ответы учащихся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2502881"/>
                  </a:ext>
                </a:extLst>
              </a:tr>
              <a:tr h="0">
                <a:tc>
                  <a:txBody>
                    <a:bodyPr/>
                    <a:lstStyle/>
                    <a:p>
                      <a:pPr>
                        <a:lnSpc>
                          <a:spcPts val="1680"/>
                        </a:lnSpc>
                        <a:spcAft>
                          <a:spcPts val="0"/>
                        </a:spcAft>
                      </a:pPr>
                      <a:r>
                        <a:rPr lang="ru-RU" sz="1200">
                          <a:effectLst/>
                        </a:rPr>
                        <a:t>Учитель должен знать подход к каждому ученику  и объяснять материал интересно и понятно, хорошо и доступно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Учитель должен знать подход к каждому ученику  и объяснять материал интересно и понятно, хорошо и доступно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156462"/>
                  </a:ext>
                </a:extLst>
              </a:tr>
              <a:tr h="0">
                <a:tc>
                  <a:txBody>
                    <a:bodyPr/>
                    <a:lstStyle/>
                    <a:p>
                      <a:pPr>
                        <a:lnSpc>
                          <a:spcPts val="1680"/>
                        </a:lnSpc>
                        <a:spcAft>
                          <a:spcPts val="0"/>
                        </a:spcAft>
                      </a:pPr>
                      <a:r>
                        <a:rPr lang="ru-RU" sz="1200">
                          <a:effectLst/>
                        </a:rPr>
                        <a:t>Помогать ученику , если что-то не получается , давать советы , рекомендации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Помогать ученику , если что-то не получается , давать советы , рекомендации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0955931"/>
                  </a:ext>
                </a:extLst>
              </a:tr>
              <a:tr h="0">
                <a:tc>
                  <a:txBody>
                    <a:bodyPr/>
                    <a:lstStyle/>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Поддерживать дисциплину на уроке , следить за порядком в классе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8792270"/>
                  </a:ext>
                </a:extLst>
              </a:tr>
              <a:tr h="0">
                <a:tc>
                  <a:txBody>
                    <a:bodyPr/>
                    <a:lstStyle/>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Не иметь любимчиков</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5659977"/>
                  </a:ext>
                </a:extLst>
              </a:tr>
              <a:tr h="0">
                <a:tc>
                  <a:txBody>
                    <a:bodyPr/>
                    <a:lstStyle/>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Не перегружать домашним заданием.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7716071"/>
                  </a:ext>
                </a:extLst>
              </a:tr>
              <a:tr h="0">
                <a:tc>
                  <a:txBody>
                    <a:bodyPr/>
                    <a:lstStyle/>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dirty="0">
                          <a:effectLst/>
                        </a:rPr>
                        <a:t>Должен расположить учащихся к себе , вызывать уважение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2047710"/>
                  </a:ext>
                </a:extLst>
              </a:tr>
            </a:tbl>
          </a:graphicData>
        </a:graphic>
      </p:graphicFrame>
      <p:sp>
        <p:nvSpPr>
          <p:cNvPr id="7"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2506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Вопрос №4 – Какие действия должен предпринять ученик , чтобы его качество знаний стало лучше ?</a:t>
            </a:r>
            <a:r>
              <a:rPr lang="ru-RU" sz="4000" dirty="0"/>
              <a:t/>
            </a:r>
            <a:br>
              <a:rPr lang="ru-RU" sz="4000" dirty="0"/>
            </a:br>
            <a:endParaRPr lang="ru-RU" b="1" dirty="0"/>
          </a:p>
        </p:txBody>
      </p:sp>
      <p:graphicFrame>
        <p:nvGraphicFramePr>
          <p:cNvPr id="3" name="Таблица 2"/>
          <p:cNvGraphicFramePr>
            <a:graphicFrameLocks noGrp="1"/>
          </p:cNvGraphicFramePr>
          <p:nvPr>
            <p:extLst>
              <p:ext uri="{D42A27DB-BD31-4B8C-83A1-F6EECF244321}">
                <p14:modId xmlns:p14="http://schemas.microsoft.com/office/powerpoint/2010/main" val="3598736097"/>
              </p:ext>
            </p:extLst>
          </p:nvPr>
        </p:nvGraphicFramePr>
        <p:xfrm>
          <a:off x="1695767" y="2228850"/>
          <a:ext cx="5684175" cy="3886200"/>
        </p:xfrm>
        <a:graphic>
          <a:graphicData uri="http://schemas.openxmlformats.org/drawingml/2006/table">
            <a:tbl>
              <a:tblPr firstRow="1" firstCol="1" bandRow="1">
                <a:tableStyleId>{5C22544A-7EE6-4342-B048-85BDC9FD1C3A}</a:tableStyleId>
              </a:tblPr>
              <a:tblGrid>
                <a:gridCol w="2841829">
                  <a:extLst>
                    <a:ext uri="{9D8B030D-6E8A-4147-A177-3AD203B41FA5}">
                      <a16:colId xmlns:a16="http://schemas.microsoft.com/office/drawing/2014/main" val="526459212"/>
                    </a:ext>
                  </a:extLst>
                </a:gridCol>
                <a:gridCol w="2842346">
                  <a:extLst>
                    <a:ext uri="{9D8B030D-6E8A-4147-A177-3AD203B41FA5}">
                      <a16:colId xmlns:a16="http://schemas.microsoft.com/office/drawing/2014/main" val="3572521077"/>
                    </a:ext>
                  </a:extLst>
                </a:gridCol>
              </a:tblGrid>
              <a:tr h="0">
                <a:tc>
                  <a:txBody>
                    <a:bodyPr/>
                    <a:lstStyle/>
                    <a:p>
                      <a:pPr algn="ctr">
                        <a:lnSpc>
                          <a:spcPts val="1680"/>
                        </a:lnSpc>
                        <a:spcAft>
                          <a:spcPts val="0"/>
                        </a:spcAft>
                      </a:pPr>
                      <a:r>
                        <a:rPr lang="ru-RU" sz="1200">
                          <a:effectLst/>
                        </a:rPr>
                        <a:t>Ответы учителей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80"/>
                        </a:lnSpc>
                        <a:spcAft>
                          <a:spcPts val="0"/>
                        </a:spcAft>
                      </a:pPr>
                      <a:r>
                        <a:rPr lang="ru-RU" sz="1200">
                          <a:effectLst/>
                        </a:rPr>
                        <a:t>Ответы учащихся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836354"/>
                  </a:ext>
                </a:extLst>
              </a:tr>
              <a:tr h="0">
                <a:tc>
                  <a:txBody>
                    <a:bodyPr/>
                    <a:lstStyle/>
                    <a:p>
                      <a:pPr>
                        <a:lnSpc>
                          <a:spcPts val="1680"/>
                        </a:lnSpc>
                        <a:spcAft>
                          <a:spcPts val="0"/>
                        </a:spcAft>
                      </a:pPr>
                      <a:r>
                        <a:rPr lang="ru-RU" sz="1200">
                          <a:effectLst/>
                        </a:rPr>
                        <a:t>Прилагать больше усилий к выполнению домашнего задания , принимать более активное участие в ходе урока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Прилагать больше усилий к выполнению домашнего задания , принимать более активное участие в ходе урока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5800982"/>
                  </a:ext>
                </a:extLst>
              </a:tr>
              <a:tr h="0">
                <a:tc>
                  <a:txBody>
                    <a:bodyPr/>
                    <a:lstStyle/>
                    <a:p>
                      <a:pPr>
                        <a:lnSpc>
                          <a:spcPts val="1680"/>
                        </a:lnSpc>
                        <a:spcAft>
                          <a:spcPts val="0"/>
                        </a:spcAft>
                      </a:pPr>
                      <a:r>
                        <a:rPr lang="ru-RU" sz="1200" dirty="0">
                          <a:effectLst/>
                        </a:rPr>
                        <a:t>Больше заниматься самостоятельно, просить помощи у учителей или родителей</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Больше заниматься самостоятельно, просить помощи у учителей или родителей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1568827"/>
                  </a:ext>
                </a:extLst>
              </a:tr>
              <a:tr h="0">
                <a:tc>
                  <a:txBody>
                    <a:bodyPr/>
                    <a:lstStyle/>
                    <a:p>
                      <a:pPr>
                        <a:lnSpc>
                          <a:spcPts val="1680"/>
                        </a:lnSpc>
                        <a:spcAft>
                          <a:spcPts val="0"/>
                        </a:spcAft>
                      </a:pPr>
                      <a:r>
                        <a:rPr lang="ru-RU" sz="1200">
                          <a:effectLst/>
                        </a:rPr>
                        <a:t>Быть более целеустремленными</a:t>
                      </a:r>
                      <a:endParaRPr lang="ru-RU" sz="1100">
                        <a:effectLst/>
                      </a:endParaRPr>
                    </a:p>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Быть более целеустремленными</a:t>
                      </a:r>
                      <a:endParaRPr lang="ru-RU" sz="1100">
                        <a:effectLst/>
                      </a:endParaRPr>
                    </a:p>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5183574"/>
                  </a:ext>
                </a:extLst>
              </a:tr>
              <a:tr h="0">
                <a:tc>
                  <a:txBody>
                    <a:bodyPr/>
                    <a:lstStyle/>
                    <a:p>
                      <a:pPr>
                        <a:lnSpc>
                          <a:spcPts val="1680"/>
                        </a:lnSpc>
                        <a:spcAft>
                          <a:spcPts val="0"/>
                        </a:spcAft>
                      </a:pPr>
                      <a:r>
                        <a:rPr lang="ru-RU" sz="1200">
                          <a:effectLst/>
                        </a:rPr>
                        <a:t>Не  отвлекаться на уроках ( слушать внимательно, не прогуливать , не кричать на уроке , не мешать вести урок , не срывать урок)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Не  отвлекаться на уроках ( слушать внимательно, не прогуливать , не кричать на уроке , не мешать вести урок , не срывать урок)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1057298"/>
                  </a:ext>
                </a:extLst>
              </a:tr>
              <a:tr h="0">
                <a:tc>
                  <a:txBody>
                    <a:bodyPr/>
                    <a:lstStyle/>
                    <a:p>
                      <a:pPr>
                        <a:lnSpc>
                          <a:spcPts val="1680"/>
                        </a:lnSpc>
                        <a:spcAft>
                          <a:spcPts val="0"/>
                        </a:spcAft>
                      </a:pPr>
                      <a:r>
                        <a:rPr lang="ru-RU" sz="1200">
                          <a:effectLst/>
                        </a:rPr>
                        <a:t>Использовать дополнительную литературу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a:effectLst/>
                        </a:rPr>
                        <a:t> </a:t>
                      </a:r>
                      <a:endParaRPr lang="ru-RU" sz="1100">
                        <a:effectLst/>
                      </a:endParaRPr>
                    </a:p>
                    <a:p>
                      <a:pPr>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6676167"/>
                  </a:ext>
                </a:extLst>
              </a:tr>
              <a:tr h="0">
                <a:tc>
                  <a:txBody>
                    <a:bodyPr/>
                    <a:lstStyle/>
                    <a:p>
                      <a:pPr>
                        <a:lnSpc>
                          <a:spcPts val="1680"/>
                        </a:lnSpc>
                        <a:spcAft>
                          <a:spcPts val="0"/>
                        </a:spcAft>
                      </a:pPr>
                      <a:r>
                        <a:rPr lang="ru-RU" sz="1200">
                          <a:effectLst/>
                        </a:rPr>
                        <a:t>Должен набраться спокойствия и сил , ведь учеба – это труд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680"/>
                        </a:lnSpc>
                        <a:spcAft>
                          <a:spcPts val="0"/>
                        </a:spcAft>
                      </a:pPr>
                      <a:r>
                        <a:rPr lang="ru-RU" sz="12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7555736"/>
                  </a:ext>
                </a:extLst>
              </a:tr>
            </a:tbl>
          </a:graphicData>
        </a:graphic>
      </p:graphicFrame>
      <p:sp>
        <p:nvSpPr>
          <p:cNvPr id="5" name="Rectangle 1"/>
          <p:cNvSpPr>
            <a:spLocks noChangeArrowheads="1"/>
          </p:cNvSpPr>
          <p:nvPr/>
        </p:nvSpPr>
        <p:spPr bwMode="auto">
          <a:xfrm>
            <a:off x="1695450" y="2318950"/>
            <a:ext cx="74485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200" b="1"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908720"/>
            <a:ext cx="8681864" cy="4154984"/>
          </a:xfrm>
          <a:prstGeom prst="rect">
            <a:avLst/>
          </a:prstGeom>
          <a:noFill/>
        </p:spPr>
        <p:txBody>
          <a:bodyPr wrap="none" rtlCol="0">
            <a:spAutoFit/>
          </a:bodyPr>
          <a:lstStyle/>
          <a:p>
            <a:pPr algn="ctr"/>
            <a:r>
              <a:rPr lang="ru-RU" sz="4400" dirty="0" smtClean="0">
                <a:latin typeface="Arial" pitchFamily="34" charset="0"/>
                <a:cs typeface="Arial" pitchFamily="34" charset="0"/>
              </a:rPr>
              <a:t>ФГОС включает, в качестве</a:t>
            </a:r>
          </a:p>
          <a:p>
            <a:pPr algn="ctr"/>
            <a:r>
              <a:rPr lang="ru-RU" sz="4400" b="1" dirty="0" smtClean="0">
                <a:latin typeface="Arial" pitchFamily="34" charset="0"/>
                <a:cs typeface="Arial" pitchFamily="34" charset="0"/>
              </a:rPr>
              <a:t>обязательного требования</a:t>
            </a:r>
            <a:r>
              <a:rPr lang="ru-RU" sz="4400" dirty="0" smtClean="0">
                <a:latin typeface="Arial" pitchFamily="34" charset="0"/>
                <a:cs typeface="Arial" pitchFamily="34" charset="0"/>
              </a:rPr>
              <a:t>, </a:t>
            </a:r>
          </a:p>
          <a:p>
            <a:pPr algn="ctr"/>
            <a:r>
              <a:rPr lang="ru-RU" sz="4400" dirty="0" smtClean="0">
                <a:latin typeface="Arial" pitchFamily="34" charset="0"/>
                <a:cs typeface="Arial" pitchFamily="34" charset="0"/>
              </a:rPr>
              <a:t>обеспечение, проверку и </a:t>
            </a:r>
          </a:p>
          <a:p>
            <a:pPr algn="ctr"/>
            <a:r>
              <a:rPr lang="ru-RU" sz="4400" b="1" dirty="0" smtClean="0">
                <a:latin typeface="Arial" pitchFamily="34" charset="0"/>
                <a:cs typeface="Arial" pitchFamily="34" charset="0"/>
              </a:rPr>
              <a:t>оценку </a:t>
            </a:r>
            <a:r>
              <a:rPr lang="ru-RU" sz="4400" b="1" dirty="0" err="1" smtClean="0">
                <a:latin typeface="Arial" pitchFamily="34" charset="0"/>
                <a:cs typeface="Arial" pitchFamily="34" charset="0"/>
              </a:rPr>
              <a:t>метапредметных</a:t>
            </a:r>
            <a:r>
              <a:rPr lang="ru-RU" sz="4400" b="1" dirty="0" smtClean="0">
                <a:latin typeface="Arial" pitchFamily="34" charset="0"/>
                <a:cs typeface="Arial" pitchFamily="34" charset="0"/>
              </a:rPr>
              <a:t> </a:t>
            </a:r>
          </a:p>
          <a:p>
            <a:pPr algn="ctr"/>
            <a:r>
              <a:rPr lang="ru-RU" sz="4400" dirty="0" smtClean="0">
                <a:latin typeface="Arial" pitchFamily="34" charset="0"/>
                <a:cs typeface="Arial" pitchFamily="34" charset="0"/>
              </a:rPr>
              <a:t>образовательных </a:t>
            </a:r>
            <a:r>
              <a:rPr lang="ru-RU" sz="4400" b="1" dirty="0" smtClean="0">
                <a:latin typeface="Arial" pitchFamily="34" charset="0"/>
                <a:cs typeface="Arial" pitchFamily="34" charset="0"/>
              </a:rPr>
              <a:t>результатов</a:t>
            </a:r>
            <a:r>
              <a:rPr lang="ru-RU" sz="4400" dirty="0" smtClean="0">
                <a:latin typeface="Arial" pitchFamily="34" charset="0"/>
                <a:cs typeface="Arial" pitchFamily="34" charset="0"/>
              </a:rPr>
              <a:t>  </a:t>
            </a:r>
          </a:p>
          <a:p>
            <a:pPr algn="ctr"/>
            <a:r>
              <a:rPr lang="ru-RU" sz="4400" dirty="0" smtClean="0">
                <a:latin typeface="Arial" pitchFamily="34" charset="0"/>
                <a:cs typeface="Arial" pitchFamily="34" charset="0"/>
              </a:rPr>
              <a:t>учеников.</a:t>
            </a:r>
            <a:endParaRPr lang="ru-RU" sz="4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b="1" dirty="0" smtClean="0"/>
              <a:t>Оценка качества образования</a:t>
            </a:r>
            <a:endParaRPr lang="ru-RU" b="1" dirty="0"/>
          </a:p>
        </p:txBody>
      </p:sp>
      <p:graphicFrame>
        <p:nvGraphicFramePr>
          <p:cNvPr id="4" name="Таблица 3"/>
          <p:cNvGraphicFramePr>
            <a:graphicFrameLocks noGrp="1"/>
          </p:cNvGraphicFramePr>
          <p:nvPr/>
        </p:nvGraphicFramePr>
        <p:xfrm>
          <a:off x="1043608" y="1397000"/>
          <a:ext cx="7848872" cy="4993533"/>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tblGrid>
              <a:tr h="526591">
                <a:tc>
                  <a:txBody>
                    <a:bodyPr/>
                    <a:lstStyle/>
                    <a:p>
                      <a:pPr algn="ctr"/>
                      <a:r>
                        <a:rPr lang="ru-RU" sz="2000" b="1" dirty="0" smtClean="0">
                          <a:latin typeface="Arial" pitchFamily="34" charset="0"/>
                          <a:cs typeface="Arial" pitchFamily="34" charset="0"/>
                        </a:rPr>
                        <a:t>Параметр</a:t>
                      </a:r>
                      <a:endParaRPr lang="ru-RU" sz="2000" b="1" dirty="0">
                        <a:latin typeface="Arial" pitchFamily="34" charset="0"/>
                        <a:cs typeface="Arial" pitchFamily="34" charset="0"/>
                      </a:endParaRPr>
                    </a:p>
                  </a:txBody>
                  <a:tcPr/>
                </a:tc>
                <a:tc>
                  <a:txBody>
                    <a:bodyPr/>
                    <a:lstStyle/>
                    <a:p>
                      <a:pPr algn="ctr"/>
                      <a:r>
                        <a:rPr lang="ru-RU" sz="2000" b="1" dirty="0" smtClean="0">
                          <a:latin typeface="Arial" pitchFamily="34" charset="0"/>
                          <a:cs typeface="Arial" pitchFamily="34" charset="0"/>
                        </a:rPr>
                        <a:t>Критерий</a:t>
                      </a:r>
                      <a:endParaRPr lang="ru-RU" sz="2000" b="1" dirty="0">
                        <a:latin typeface="Arial" pitchFamily="34" charset="0"/>
                        <a:cs typeface="Arial" pitchFamily="34" charset="0"/>
                      </a:endParaRPr>
                    </a:p>
                  </a:txBody>
                  <a:tcPr/>
                </a:tc>
                <a:tc>
                  <a:txBody>
                    <a:bodyPr/>
                    <a:lstStyle/>
                    <a:p>
                      <a:pPr algn="ctr"/>
                      <a:r>
                        <a:rPr lang="ru-RU" sz="2000" b="1" dirty="0" smtClean="0">
                          <a:latin typeface="Arial" pitchFamily="34" charset="0"/>
                          <a:cs typeface="Arial" pitchFamily="34" charset="0"/>
                        </a:rPr>
                        <a:t>Показатель</a:t>
                      </a:r>
                      <a:endParaRPr lang="ru-RU" sz="2000" b="1" dirty="0">
                        <a:latin typeface="Arial" pitchFamily="34" charset="0"/>
                        <a:cs typeface="Arial" pitchFamily="34" charset="0"/>
                      </a:endParaRPr>
                    </a:p>
                  </a:txBody>
                  <a:tcPr/>
                </a:tc>
                <a:extLst>
                  <a:ext uri="{0D108BD9-81ED-4DB2-BD59-A6C34878D82A}">
                    <a16:rowId xmlns:a16="http://schemas.microsoft.com/office/drawing/2014/main" val="10000"/>
                  </a:ext>
                </a:extLst>
              </a:tr>
              <a:tr h="353281">
                <a:tc rowSpan="3">
                  <a:txBody>
                    <a:bodyPr/>
                    <a:lstStyle/>
                    <a:p>
                      <a:pPr algn="ctr"/>
                      <a:r>
                        <a:rPr lang="ru-RU" sz="2000" dirty="0" smtClean="0">
                          <a:latin typeface="Arial" pitchFamily="34" charset="0"/>
                          <a:cs typeface="Arial" pitchFamily="34" charset="0"/>
                        </a:rPr>
                        <a:t>Качество образовательного процесса</a:t>
                      </a:r>
                      <a:endParaRPr lang="ru-RU" sz="2000" dirty="0">
                        <a:latin typeface="Arial" pitchFamily="34" charset="0"/>
                        <a:cs typeface="Arial" pitchFamily="34" charset="0"/>
                      </a:endParaRPr>
                    </a:p>
                  </a:txBody>
                  <a:tcPr/>
                </a:tc>
                <a:tc>
                  <a:txBody>
                    <a:bodyPr/>
                    <a:lstStyle/>
                    <a:p>
                      <a:r>
                        <a:rPr lang="ru-RU" sz="2000" dirty="0" smtClean="0">
                          <a:latin typeface="Arial" pitchFamily="34" charset="0"/>
                          <a:cs typeface="Arial" pitchFamily="34" charset="0"/>
                        </a:rPr>
                        <a:t>Инфраструктура</a:t>
                      </a:r>
                      <a:endParaRPr lang="ru-RU" sz="2000" dirty="0">
                        <a:latin typeface="Arial" pitchFamily="34" charset="0"/>
                        <a:cs typeface="Arial" pitchFamily="34" charset="0"/>
                      </a:endParaRPr>
                    </a:p>
                  </a:txBody>
                  <a:tcPr/>
                </a:tc>
                <a:tc>
                  <a:txBody>
                    <a:bodyPr/>
                    <a:lstStyle/>
                    <a:p>
                      <a:endParaRPr lang="ru-RU" sz="2000">
                        <a:latin typeface="Arial" pitchFamily="34" charset="0"/>
                        <a:cs typeface="Arial" pitchFamily="34" charset="0"/>
                      </a:endParaRPr>
                    </a:p>
                  </a:txBody>
                  <a:tcPr/>
                </a:tc>
                <a:extLst>
                  <a:ext uri="{0D108BD9-81ED-4DB2-BD59-A6C34878D82A}">
                    <a16:rowId xmlns:a16="http://schemas.microsoft.com/office/drawing/2014/main" val="10001"/>
                  </a:ext>
                </a:extLst>
              </a:tr>
              <a:tr h="461097">
                <a:tc vMerge="1">
                  <a:txBody>
                    <a:bodyPr/>
                    <a:lstStyle/>
                    <a:p>
                      <a:endParaRPr lang="ru-RU" dirty="0"/>
                    </a:p>
                  </a:txBody>
                  <a:tcPr/>
                </a:tc>
                <a:tc>
                  <a:txBody>
                    <a:bodyPr/>
                    <a:lstStyle/>
                    <a:p>
                      <a:r>
                        <a:rPr lang="ru-RU" sz="2000" dirty="0" smtClean="0">
                          <a:latin typeface="Arial" pitchFamily="34" charset="0"/>
                          <a:cs typeface="Arial" pitchFamily="34" charset="0"/>
                        </a:rPr>
                        <a:t>Интеллектуальный потенциал</a:t>
                      </a:r>
                      <a:endParaRPr lang="ru-RU" sz="2000" dirty="0">
                        <a:latin typeface="Arial" pitchFamily="34" charset="0"/>
                        <a:cs typeface="Arial" pitchFamily="34" charset="0"/>
                      </a:endParaRPr>
                    </a:p>
                  </a:txBody>
                  <a:tcPr/>
                </a:tc>
                <a:tc>
                  <a:txBody>
                    <a:bodyPr/>
                    <a:lstStyle/>
                    <a:p>
                      <a:endParaRPr lang="ru-RU" sz="2000">
                        <a:latin typeface="Arial" pitchFamily="34" charset="0"/>
                        <a:cs typeface="Arial" pitchFamily="34" charset="0"/>
                      </a:endParaRPr>
                    </a:p>
                  </a:txBody>
                  <a:tcPr/>
                </a:tc>
                <a:extLst>
                  <a:ext uri="{0D108BD9-81ED-4DB2-BD59-A6C34878D82A}">
                    <a16:rowId xmlns:a16="http://schemas.microsoft.com/office/drawing/2014/main" val="10002"/>
                  </a:ext>
                </a:extLst>
              </a:tr>
              <a:tr h="519001">
                <a:tc vMerge="1">
                  <a:txBody>
                    <a:bodyPr/>
                    <a:lstStyle/>
                    <a:p>
                      <a:endParaRPr lang="ru-RU" dirty="0"/>
                    </a:p>
                  </a:txBody>
                  <a:tcPr/>
                </a:tc>
                <a:tc>
                  <a:txBody>
                    <a:bodyPr/>
                    <a:lstStyle/>
                    <a:p>
                      <a:r>
                        <a:rPr lang="ru-RU" sz="2000" dirty="0" smtClean="0">
                          <a:latin typeface="Arial" pitchFamily="34" charset="0"/>
                          <a:cs typeface="Arial" pitchFamily="34" charset="0"/>
                        </a:rPr>
                        <a:t>Научно-методическое сопровождение</a:t>
                      </a:r>
                      <a:endParaRPr lang="ru-RU" sz="2000" dirty="0">
                        <a:latin typeface="Arial" pitchFamily="34" charset="0"/>
                        <a:cs typeface="Arial" pitchFamily="34" charset="0"/>
                      </a:endParaRPr>
                    </a:p>
                  </a:txBody>
                  <a:tcPr/>
                </a:tc>
                <a:tc>
                  <a:txBody>
                    <a:bodyPr/>
                    <a:lstStyle/>
                    <a:p>
                      <a:endParaRPr lang="ru-RU" sz="2000" dirty="0">
                        <a:latin typeface="Arial" pitchFamily="34" charset="0"/>
                        <a:cs typeface="Arial" pitchFamily="34" charset="0"/>
                      </a:endParaRPr>
                    </a:p>
                  </a:txBody>
                  <a:tcPr/>
                </a:tc>
                <a:extLst>
                  <a:ext uri="{0D108BD9-81ED-4DB2-BD59-A6C34878D82A}">
                    <a16:rowId xmlns:a16="http://schemas.microsoft.com/office/drawing/2014/main" val="10003"/>
                  </a:ext>
                </a:extLst>
              </a:tr>
              <a:tr h="526591">
                <a:tc rowSpan="3">
                  <a:txBody>
                    <a:bodyPr/>
                    <a:lstStyle/>
                    <a:p>
                      <a:pPr algn="ctr"/>
                      <a:r>
                        <a:rPr lang="ru-RU" sz="2000" dirty="0" smtClean="0">
                          <a:latin typeface="Arial" pitchFamily="34" charset="0"/>
                          <a:cs typeface="Arial" pitchFamily="34" charset="0"/>
                        </a:rPr>
                        <a:t>Качество образовательного результата</a:t>
                      </a:r>
                      <a:endParaRPr lang="ru-RU" sz="2000" dirty="0">
                        <a:latin typeface="Arial" pitchFamily="34" charset="0"/>
                        <a:cs typeface="Arial" pitchFamily="34" charset="0"/>
                      </a:endParaRPr>
                    </a:p>
                  </a:txBody>
                  <a:tcPr/>
                </a:tc>
                <a:tc>
                  <a:txBody>
                    <a:bodyPr/>
                    <a:lstStyle/>
                    <a:p>
                      <a:r>
                        <a:rPr lang="ru-RU" sz="2000" dirty="0" smtClean="0">
                          <a:latin typeface="Arial" pitchFamily="34" charset="0"/>
                          <a:cs typeface="Arial" pitchFamily="34" charset="0"/>
                        </a:rPr>
                        <a:t>Личностные</a:t>
                      </a:r>
                      <a:endParaRPr lang="ru-RU" sz="2000" dirty="0">
                        <a:latin typeface="Arial" pitchFamily="34" charset="0"/>
                        <a:cs typeface="Arial" pitchFamily="34" charset="0"/>
                      </a:endParaRPr>
                    </a:p>
                  </a:txBody>
                  <a:tcPr/>
                </a:tc>
                <a:tc>
                  <a:txBody>
                    <a:bodyPr/>
                    <a:lstStyle/>
                    <a:p>
                      <a:endParaRPr lang="ru-RU" sz="2000" dirty="0">
                        <a:latin typeface="Arial" pitchFamily="34" charset="0"/>
                        <a:cs typeface="Arial" pitchFamily="34" charset="0"/>
                      </a:endParaRPr>
                    </a:p>
                  </a:txBody>
                  <a:tcPr/>
                </a:tc>
                <a:extLst>
                  <a:ext uri="{0D108BD9-81ED-4DB2-BD59-A6C34878D82A}">
                    <a16:rowId xmlns:a16="http://schemas.microsoft.com/office/drawing/2014/main" val="10004"/>
                  </a:ext>
                </a:extLst>
              </a:tr>
              <a:tr h="526591">
                <a:tc vMerge="1">
                  <a:txBody>
                    <a:bodyPr/>
                    <a:lstStyle/>
                    <a:p>
                      <a:endParaRPr lang="ru-RU" dirty="0"/>
                    </a:p>
                  </a:txBody>
                  <a:tcPr/>
                </a:tc>
                <a:tc>
                  <a:txBody>
                    <a:bodyPr/>
                    <a:lstStyle/>
                    <a:p>
                      <a:r>
                        <a:rPr lang="ru-RU" sz="2000" b="1" dirty="0" err="1" smtClean="0">
                          <a:latin typeface="Arial" pitchFamily="34" charset="0"/>
                          <a:cs typeface="Arial" pitchFamily="34" charset="0"/>
                        </a:rPr>
                        <a:t>Метапредметные</a:t>
                      </a:r>
                      <a:endParaRPr lang="ru-RU" sz="2000" b="1" dirty="0">
                        <a:latin typeface="Arial" pitchFamily="34" charset="0"/>
                        <a:cs typeface="Arial" pitchFamily="34" charset="0"/>
                      </a:endParaRPr>
                    </a:p>
                  </a:txBody>
                  <a:tcPr/>
                </a:tc>
                <a:tc>
                  <a:txBody>
                    <a:bodyPr/>
                    <a:lstStyle/>
                    <a:p>
                      <a:r>
                        <a:rPr lang="ru-RU" sz="2000" dirty="0" smtClean="0">
                          <a:latin typeface="Arial" pitchFamily="34" charset="0"/>
                          <a:cs typeface="Arial" pitchFamily="34" charset="0"/>
                        </a:rPr>
                        <a:t>Уровень развития психологических процессов,</a:t>
                      </a:r>
                    </a:p>
                    <a:p>
                      <a:r>
                        <a:rPr lang="ru-RU" sz="2000" dirty="0" smtClean="0">
                          <a:latin typeface="Arial" pitchFamily="34" charset="0"/>
                          <a:cs typeface="Arial" pitchFamily="34" charset="0"/>
                        </a:rPr>
                        <a:t>Формирование УУД</a:t>
                      </a:r>
                      <a:endParaRPr lang="ru-RU" sz="2000" dirty="0">
                        <a:latin typeface="Arial" pitchFamily="34" charset="0"/>
                        <a:cs typeface="Arial" pitchFamily="34" charset="0"/>
                      </a:endParaRPr>
                    </a:p>
                  </a:txBody>
                  <a:tcPr/>
                </a:tc>
                <a:extLst>
                  <a:ext uri="{0D108BD9-81ED-4DB2-BD59-A6C34878D82A}">
                    <a16:rowId xmlns:a16="http://schemas.microsoft.com/office/drawing/2014/main" val="10005"/>
                  </a:ext>
                </a:extLst>
              </a:tr>
              <a:tr h="526591">
                <a:tc vMerge="1">
                  <a:txBody>
                    <a:bodyPr/>
                    <a:lstStyle/>
                    <a:p>
                      <a:endParaRPr lang="ru-RU" dirty="0"/>
                    </a:p>
                  </a:txBody>
                  <a:tcPr/>
                </a:tc>
                <a:tc>
                  <a:txBody>
                    <a:bodyPr/>
                    <a:lstStyle/>
                    <a:p>
                      <a:r>
                        <a:rPr lang="ru-RU" sz="2000" dirty="0" smtClean="0">
                          <a:latin typeface="Arial" pitchFamily="34" charset="0"/>
                          <a:cs typeface="Arial" pitchFamily="34" charset="0"/>
                        </a:rPr>
                        <a:t>Предметные</a:t>
                      </a:r>
                      <a:endParaRPr lang="ru-RU" sz="2000" dirty="0">
                        <a:latin typeface="Arial" pitchFamily="34" charset="0"/>
                        <a:cs typeface="Arial" pitchFamily="34" charset="0"/>
                      </a:endParaRPr>
                    </a:p>
                  </a:txBody>
                  <a:tcPr/>
                </a:tc>
                <a:tc>
                  <a:txBody>
                    <a:bodyPr/>
                    <a:lstStyle/>
                    <a:p>
                      <a:endParaRPr lang="ru-RU" sz="2000" dirty="0">
                        <a:latin typeface="Arial" pitchFamily="34" charset="0"/>
                        <a:cs typeface="Arial" pitchFamily="34" charset="0"/>
                      </a:endParaRPr>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u="sng" dirty="0">
                <a:effectLst/>
              </a:rPr>
              <a:t>В заключении еще одно определение «качества знаний»</a:t>
            </a:r>
            <a:r>
              <a:rPr lang="ru-RU" dirty="0">
                <a:effectLst/>
              </a:rPr>
              <a:t/>
            </a:r>
            <a:br>
              <a:rPr lang="ru-RU" dirty="0">
                <a:effectLst/>
              </a:rPr>
            </a:br>
            <a:endParaRPr lang="ru-RU" dirty="0"/>
          </a:p>
        </p:txBody>
      </p:sp>
      <p:sp>
        <p:nvSpPr>
          <p:cNvPr id="3" name="Объект 2"/>
          <p:cNvSpPr>
            <a:spLocks noGrp="1"/>
          </p:cNvSpPr>
          <p:nvPr>
            <p:ph idx="1"/>
          </p:nvPr>
        </p:nvSpPr>
        <p:spPr/>
        <p:txBody>
          <a:bodyPr/>
          <a:lstStyle/>
          <a:p>
            <a:r>
              <a:rPr lang="ru-RU" b="1" dirty="0"/>
              <a:t>Качество знаний – это система свойств , характеризующих их соответствие государственным стандартам образования , т. е. социальному заказу , запросам учащихся и их родителей.</a:t>
            </a:r>
            <a:endParaRPr lang="ru-RU" dirty="0"/>
          </a:p>
          <a:p>
            <a:endParaRPr lang="ru-RU" dirty="0"/>
          </a:p>
        </p:txBody>
      </p:sp>
    </p:spTree>
    <p:extLst>
      <p:ext uri="{BB962C8B-B14F-4D97-AF65-F5344CB8AC3E}">
        <p14:creationId xmlns:p14="http://schemas.microsoft.com/office/powerpoint/2010/main" val="25907839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08920"/>
            <a:ext cx="7498080" cy="1143000"/>
          </a:xfrm>
        </p:spPr>
        <p:txBody>
          <a:bodyPr/>
          <a:lstStyle/>
          <a:p>
            <a:pPr algn="ctr"/>
            <a:r>
              <a:rPr lang="ru-RU" b="1" dirty="0" smtClean="0"/>
              <a:t>Спасибо за внимание!</a:t>
            </a:r>
            <a:endParaRPr lang="ru-RU"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5656" y="692696"/>
            <a:ext cx="6912768" cy="646331"/>
          </a:xfrm>
          <a:prstGeom prst="rect">
            <a:avLst/>
          </a:prstGeom>
          <a:noFill/>
        </p:spPr>
        <p:txBody>
          <a:bodyPr wrap="square" rtlCol="0">
            <a:spAutoFit/>
          </a:bodyPr>
          <a:lstStyle/>
          <a:p>
            <a:r>
              <a:rPr lang="ru-RU" b="1"/>
              <a:t>Вопрос №1 - что же такое «качество знаний» ?</a:t>
            </a:r>
            <a:endParaRPr lang="ru-RU"/>
          </a:p>
          <a:p>
            <a:r>
              <a:rPr lang="ru-RU" b="1"/>
              <a:t> </a:t>
            </a:r>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3517063748"/>
              </p:ext>
            </p:extLst>
          </p:nvPr>
        </p:nvGraphicFramePr>
        <p:xfrm>
          <a:off x="1503476" y="1472946"/>
          <a:ext cx="6978015" cy="3396213"/>
        </p:xfrm>
        <a:graphic>
          <a:graphicData uri="http://schemas.openxmlformats.org/drawingml/2006/table">
            <a:tbl>
              <a:tblPr firstRow="1" firstCol="1" bandRow="1">
                <a:tableStyleId>{5C22544A-7EE6-4342-B048-85BDC9FD1C3A}</a:tableStyleId>
              </a:tblPr>
              <a:tblGrid>
                <a:gridCol w="3488690">
                  <a:extLst>
                    <a:ext uri="{9D8B030D-6E8A-4147-A177-3AD203B41FA5}">
                      <a16:colId xmlns:a16="http://schemas.microsoft.com/office/drawing/2014/main" val="1272658246"/>
                    </a:ext>
                  </a:extLst>
                </a:gridCol>
                <a:gridCol w="3489325">
                  <a:extLst>
                    <a:ext uri="{9D8B030D-6E8A-4147-A177-3AD203B41FA5}">
                      <a16:colId xmlns:a16="http://schemas.microsoft.com/office/drawing/2014/main" val="3428868044"/>
                    </a:ext>
                  </a:extLst>
                </a:gridCol>
              </a:tblGrid>
              <a:tr h="377357">
                <a:tc>
                  <a:txBody>
                    <a:bodyPr/>
                    <a:lstStyle/>
                    <a:p>
                      <a:pPr algn="ctr">
                        <a:lnSpc>
                          <a:spcPts val="1680"/>
                        </a:lnSpc>
                        <a:spcAft>
                          <a:spcPts val="0"/>
                        </a:spcAft>
                      </a:pPr>
                      <a:r>
                        <a:rPr lang="ru-RU" sz="1200">
                          <a:effectLst/>
                        </a:rPr>
                        <a:t>Ответы учителей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80"/>
                        </a:lnSpc>
                        <a:spcAft>
                          <a:spcPts val="0"/>
                        </a:spcAft>
                      </a:pPr>
                      <a:r>
                        <a:rPr lang="ru-RU" sz="1200">
                          <a:effectLst/>
                        </a:rPr>
                        <a:t>Ответы учащихся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4536589"/>
                  </a:ext>
                </a:extLst>
              </a:tr>
              <a:tr h="754714">
                <a:tc>
                  <a:txBody>
                    <a:bodyPr/>
                    <a:lstStyle/>
                    <a:p>
                      <a:pPr algn="just">
                        <a:lnSpc>
                          <a:spcPts val="1680"/>
                        </a:lnSpc>
                        <a:spcAft>
                          <a:spcPts val="0"/>
                        </a:spcAft>
                      </a:pPr>
                      <a:r>
                        <a:rPr lang="ru-RU" sz="1200">
                          <a:effectLst/>
                        </a:rPr>
                        <a:t> Качество знаний – это их глубина (качественные знания на долго остаются в памяти)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6300123"/>
                  </a:ext>
                </a:extLst>
              </a:tr>
              <a:tr h="754714">
                <a:tc>
                  <a:txBody>
                    <a:bodyPr/>
                    <a:lstStyle/>
                    <a:p>
                      <a:pPr algn="just">
                        <a:lnSpc>
                          <a:spcPts val="1680"/>
                        </a:lnSpc>
                        <a:spcAft>
                          <a:spcPts val="0"/>
                        </a:spcAft>
                      </a:pPr>
                      <a:r>
                        <a:rPr lang="ru-RU" sz="1200">
                          <a:effectLst/>
                        </a:rPr>
                        <a:t> Это не только обладание информацией , но и ее понимание , умение ее использовать</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80"/>
                        </a:lnSpc>
                        <a:spcAft>
                          <a:spcPts val="0"/>
                        </a:spcAft>
                      </a:pPr>
                      <a:r>
                        <a:rPr lang="ru-RU" sz="1200">
                          <a:effectLst/>
                        </a:rPr>
                        <a:t>Это не только обладание информацией , но и ее понимание , умение ее использовать</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1950723"/>
                  </a:ext>
                </a:extLst>
              </a:tr>
              <a:tr h="377357">
                <a:tc>
                  <a:txBody>
                    <a:bodyPr/>
                    <a:lstStyle/>
                    <a:p>
                      <a:pPr algn="just">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80"/>
                        </a:lnSpc>
                        <a:spcAft>
                          <a:spcPts val="0"/>
                        </a:spcAft>
                      </a:pPr>
                      <a:r>
                        <a:rPr lang="ru-RU" sz="1200">
                          <a:effectLst/>
                        </a:rPr>
                        <a:t>Как полученные знания применяются на практике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2091439"/>
                  </a:ext>
                </a:extLst>
              </a:tr>
              <a:tr h="377357">
                <a:tc>
                  <a:txBody>
                    <a:bodyPr/>
                    <a:lstStyle/>
                    <a:p>
                      <a:pPr algn="just">
                        <a:lnSpc>
                          <a:spcPts val="1680"/>
                        </a:lnSpc>
                        <a:spcAft>
                          <a:spcPts val="0"/>
                        </a:spcAft>
                      </a:pPr>
                      <a:r>
                        <a:rPr lang="ru-RU" sz="1200">
                          <a:effectLst/>
                        </a:rPr>
                        <a:t>Качество подачи информации. Усвоение знаний.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80"/>
                        </a:lnSpc>
                        <a:spcAft>
                          <a:spcPts val="0"/>
                        </a:spcAft>
                      </a:pPr>
                      <a:r>
                        <a:rPr lang="ru-RU" sz="1200">
                          <a:effectLst/>
                        </a:rPr>
                        <a:t> Качество подачи информации. Усвоение знаний.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0488985"/>
                  </a:ext>
                </a:extLst>
              </a:tr>
              <a:tr h="754714">
                <a:tc>
                  <a:txBody>
                    <a:bodyPr/>
                    <a:lstStyle/>
                    <a:p>
                      <a:pPr algn="just">
                        <a:lnSpc>
                          <a:spcPts val="1680"/>
                        </a:lnSpc>
                        <a:spcAft>
                          <a:spcPts val="0"/>
                        </a:spcAft>
                      </a:pPr>
                      <a:r>
                        <a:rPr lang="ru-RU"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80"/>
                        </a:lnSpc>
                        <a:spcAft>
                          <a:spcPts val="0"/>
                        </a:spcAft>
                      </a:pPr>
                      <a:r>
                        <a:rPr lang="ru-RU" sz="1200" dirty="0">
                          <a:effectLst/>
                        </a:rPr>
                        <a:t>Когда ученик уверенно идет на урок , зная , что там он ответит на любой вопрос</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5285488"/>
                  </a:ext>
                </a:extLst>
              </a:tr>
            </a:tbl>
          </a:graphicData>
        </a:graphic>
      </p:graphicFrame>
      <p:sp>
        <p:nvSpPr>
          <p:cNvPr id="4" name="Rectangle 1"/>
          <p:cNvSpPr>
            <a:spLocks noChangeArrowheads="1"/>
          </p:cNvSpPr>
          <p:nvPr/>
        </p:nvSpPr>
        <p:spPr bwMode="auto">
          <a:xfrm>
            <a:off x="1695450" y="28765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1256995"/>
            <a:ext cx="4572000" cy="4344010"/>
          </a:xfrm>
          <a:prstGeom prst="rect">
            <a:avLst/>
          </a:prstGeom>
        </p:spPr>
        <p:txBody>
          <a:bodyPr>
            <a:spAutoFit/>
          </a:bodyPr>
          <a:lstStyle/>
          <a:p>
            <a:pPr>
              <a:lnSpc>
                <a:spcPct val="107000"/>
              </a:lnSpc>
              <a:spcAft>
                <a:spcPts val="800"/>
              </a:spcAft>
            </a:pPr>
            <a:r>
              <a:rPr lang="ru-RU"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Учитель</a:t>
            </a:r>
            <a:r>
              <a:rPr lang="ru-RU" dirty="0" smtClean="0">
                <a:latin typeface="Calibri" panose="020F0502020204030204" pitchFamily="34" charset="0"/>
                <a:ea typeface="Calibri" panose="020F0502020204030204" pitchFamily="34" charset="0"/>
                <a:cs typeface="Times New Roman" panose="02020603050405020304" pitchFamily="18" charset="0"/>
              </a:rPr>
              <a:t> – это своего рода режиссер. Он должен </a:t>
            </a:r>
            <a:r>
              <a:rPr lang="ru-RU" dirty="0">
                <a:latin typeface="Calibri" panose="020F0502020204030204" pitchFamily="34" charset="0"/>
                <a:ea typeface="Calibri" panose="020F0502020204030204" pitchFamily="34" charset="0"/>
                <a:cs typeface="Times New Roman" panose="02020603050405020304" pitchFamily="18" charset="0"/>
              </a:rPr>
              <a:t>максимально точно и полно реализовать сценарий – создать целостный, результативный, привлекательный для учащихся урок. Каждый учитель в своей педагогической деятельности должен стремиться стать мастером своего дела, для этого ему следует постоянно повышать эффективность и качество урока. Для этого в арсенале каждого учителя должен быть целый ряд методов, приемов, способов позволяющих повысить эффективность и качество урока.</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53724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effectLst/>
              </a:rPr>
              <a:t>1.</a:t>
            </a:r>
            <a:r>
              <a:rPr lang="ru-RU" b="1" dirty="0">
                <a:effectLst/>
              </a:rPr>
              <a:t> </a:t>
            </a:r>
            <a:r>
              <a:rPr lang="ru-RU" b="1" i="1" dirty="0">
                <a:effectLst/>
              </a:rPr>
              <a:t>Простота и доступность речи</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lnSpcReduction="10000"/>
          </a:bodyPr>
          <a:lstStyle/>
          <a:p>
            <a:r>
              <a:rPr lang="ru-RU" dirty="0"/>
              <a:t>Простота и доступность может быть обеспечена: умением уверенно владеть материалом без подробного текста; развитием своего голоса, чтобы он звучал убедительно, внятно и выразительно; усилением своей речи движениями, жестами и выражениями; умением соизмерять степень трудности вашей информации с обстановкой.</a:t>
            </a:r>
          </a:p>
          <a:p>
            <a:endParaRPr lang="ru-RU" dirty="0"/>
          </a:p>
        </p:txBody>
      </p:sp>
    </p:spTree>
    <p:extLst>
      <p:ext uri="{BB962C8B-B14F-4D97-AF65-F5344CB8AC3E}">
        <p14:creationId xmlns:p14="http://schemas.microsoft.com/office/powerpoint/2010/main" val="447842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Педагогические технология</a:t>
            </a:r>
            <a:endParaRPr lang="ru-RU" dirty="0"/>
          </a:p>
        </p:txBody>
      </p:sp>
      <p:sp>
        <p:nvSpPr>
          <p:cNvPr id="3" name="Объект 2"/>
          <p:cNvSpPr>
            <a:spLocks noGrp="1"/>
          </p:cNvSpPr>
          <p:nvPr>
            <p:ph idx="1"/>
          </p:nvPr>
        </p:nvSpPr>
        <p:spPr/>
        <p:txBody>
          <a:bodyPr>
            <a:normAutofit fontScale="77500" lnSpcReduction="20000"/>
          </a:bodyPr>
          <a:lstStyle/>
          <a:p>
            <a:r>
              <a:rPr lang="ru-RU" dirty="0"/>
              <a:t>Применение технологии критического мышления помогает учителю активизировать как слабых, так и сильных учеников, настраивает их на воспроизведение изучаемого материала через мотивацию своей жизненной позиции. Основные методические приемы данной технологии: заполнение кластеров, чтение текста с маркировкой по методу </a:t>
            </a:r>
            <a:r>
              <a:rPr lang="ru-RU" dirty="0" err="1"/>
              <a:t>инсерт</a:t>
            </a:r>
            <a:r>
              <a:rPr lang="ru-RU" dirty="0"/>
              <a:t>, интерактивная стратегия «знаем – хотим узнать – узнали», </a:t>
            </a:r>
            <a:r>
              <a:rPr lang="ru-RU" dirty="0" err="1"/>
              <a:t>синквейн</a:t>
            </a:r>
            <a:r>
              <a:rPr lang="ru-RU" dirty="0"/>
              <a:t>. Эти приемы особенно эффективны в работе над текстами лингвострановедческой и </a:t>
            </a:r>
            <a:r>
              <a:rPr lang="ru-RU" dirty="0" err="1"/>
              <a:t>культуроведческой</a:t>
            </a:r>
            <a:r>
              <a:rPr lang="ru-RU" dirty="0"/>
              <a:t> направленности, когда ученикам необходимо активизировать ту или иную информацию о каких-то событиях, фактах, реалиях, личностях.</a:t>
            </a:r>
          </a:p>
          <a:p>
            <a:endParaRPr lang="ru-RU" dirty="0"/>
          </a:p>
        </p:txBody>
      </p:sp>
    </p:spTree>
    <p:extLst>
      <p:ext uri="{BB962C8B-B14F-4D97-AF65-F5344CB8AC3E}">
        <p14:creationId xmlns:p14="http://schemas.microsoft.com/office/powerpoint/2010/main" val="3573195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202604"/>
            <a:ext cx="7920880" cy="4970976"/>
          </a:xfrm>
          <a:prstGeom prst="rect">
            <a:avLst/>
          </a:prstGeom>
        </p:spPr>
        <p:txBody>
          <a:bodyPr wrap="square">
            <a:spAutoFit/>
          </a:bodyPr>
          <a:lstStyle/>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Пути повышения эффективности урока:</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постоянное повышение научной эрудиции, педагогического мастерства учителя;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улучшение материальной базы учебного заведения, кабинетов;</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комплексное планирование уроков;</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рациональное использование времени урока;</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соблюдение логики уроков;</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соответствие содержания образования методам обучения, возможностям обучающихся и учителя;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развитие творческой активности и самостоятельности обучающихся;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учет индивидуальных особенностей обучающихся.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455772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02604"/>
            <a:ext cx="4572000" cy="6452792"/>
          </a:xfrm>
          <a:prstGeom prst="rect">
            <a:avLst/>
          </a:prstGeom>
        </p:spPr>
        <p:txBody>
          <a:bodyPr>
            <a:spAutoFit/>
          </a:bodyPr>
          <a:lstStyle/>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Пути повышения эффективности урока:</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постоянное повышение научной эрудиции, педагогического мастерства учителя;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улучшение материальной базы учебного заведения, кабинетов;</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комплексное планирование уроков;</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рациональное использование времени урока;</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соблюдение логики уроков;</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соответствие содержания образования методам обучения, возможностям обучающихся и учителя;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развитие творческой активности и самостоятельности обучающихся;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учет индивидуальных особенностей обучающихся.</a:t>
            </a:r>
          </a:p>
          <a:p>
            <a:pPr>
              <a:lnSpc>
                <a:spcPct val="107000"/>
              </a:lnSpc>
              <a:spcAft>
                <a:spcPts val="800"/>
              </a:spcAft>
            </a:pPr>
            <a:r>
              <a:rPr lang="ru-RU"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6512717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524</TotalTime>
  <Words>1933</Words>
  <Application>Microsoft Office PowerPoint</Application>
  <PresentationFormat>Экран (4:3)</PresentationFormat>
  <Paragraphs>172</Paragraphs>
  <Slides>39</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39</vt:i4>
      </vt:variant>
    </vt:vector>
  </HeadingPairs>
  <TitlesOfParts>
    <vt:vector size="47" baseType="lpstr">
      <vt:lpstr>Arial</vt:lpstr>
      <vt:lpstr>Calibri</vt:lpstr>
      <vt:lpstr>Corbel</vt:lpstr>
      <vt:lpstr>Gill Sans MT</vt:lpstr>
      <vt:lpstr>Times New Roman</vt:lpstr>
      <vt:lpstr>Verdana</vt:lpstr>
      <vt:lpstr>Wingdings 2</vt:lpstr>
      <vt:lpstr>Солнцестояние</vt:lpstr>
      <vt:lpstr>    Повышение эффективности урока </vt:lpstr>
      <vt:lpstr>Презентация PowerPoint</vt:lpstr>
      <vt:lpstr>Презентация PowerPoint</vt:lpstr>
      <vt:lpstr>Презентация PowerPoint</vt:lpstr>
      <vt:lpstr>Презентация PowerPoint</vt:lpstr>
      <vt:lpstr>1. Простота и доступность речи </vt:lpstr>
      <vt:lpstr>Педагогические технология</vt:lpstr>
      <vt:lpstr>Презентация PowerPoint</vt:lpstr>
      <vt:lpstr>Презентация PowerPoint</vt:lpstr>
      <vt:lpstr>2. Риторическая обработка учебного материала </vt:lpstr>
      <vt:lpstr>3. Неоднократные повторения </vt:lpstr>
      <vt:lpstr>4. Не говорить «с листа» </vt:lpstr>
      <vt:lpstr>Не пренебрегать языком жестов </vt:lpstr>
      <vt:lpstr>6. Умелое пользование цифрами </vt:lpstr>
      <vt:lpstr>. Смена рода деятельности обучаемых</vt:lpstr>
      <vt:lpstr>8. Речевое управление вниманием </vt:lpstr>
      <vt:lpstr>10. Актуализация доз учебного материала </vt:lpstr>
      <vt:lpstr>11. Подготовка обучаемых по материалу предстоящего занятия </vt:lpstr>
      <vt:lpstr>12. Использование кратких диалогов («микродиалогов») </vt:lpstr>
      <vt:lpstr>13. Предварительная ориентация в новом материале </vt:lpstr>
      <vt:lpstr>14. Начало занятия – с формулирования проблемы </vt:lpstr>
      <vt:lpstr>15. Выводы делают обучаемые </vt:lpstr>
      <vt:lpstr>16. Быть готовым к экспромтам </vt:lpstr>
      <vt:lpstr>17. Всегда иметь резерв времени </vt:lpstr>
      <vt:lpstr>18. Самостоятельное конспектирование доз учебного материала </vt:lpstr>
      <vt:lpstr>1. Поощрять вопросы </vt:lpstr>
      <vt:lpstr>2. Правильно отвечать на вопросы</vt:lpstr>
      <vt:lpstr>3. Заставить удивляться </vt:lpstr>
      <vt:lpstr>4. Эмоциональная разрядка </vt:lpstr>
      <vt:lpstr>6. Преднамеренное введение ошибки</vt:lpstr>
      <vt:lpstr>7. Мнимое недоверие </vt:lpstr>
      <vt:lpstr>8. Создание обстановки доброжелательности </vt:lpstr>
      <vt:lpstr>. Летучка по материалу текущего занятия </vt:lpstr>
      <vt:lpstr>Вопрос №3 – Какие действия должен предпринять учитель , чтобы качество знаний стало лучше? </vt:lpstr>
      <vt:lpstr>Вопрос №4 – Какие действия должен предпринять ученик , чтобы его качество знаний стало лучше ? </vt:lpstr>
      <vt:lpstr>Презентация PowerPoint</vt:lpstr>
      <vt:lpstr>Оценка качества образования</vt:lpstr>
      <vt:lpstr>В заключении еще одно определение «качества знаний» </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Пользователь</cp:lastModifiedBy>
  <cp:revision>34</cp:revision>
  <dcterms:modified xsi:type="dcterms:W3CDTF">2017-11-02T11:37:19Z</dcterms:modified>
</cp:coreProperties>
</file>