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69" r:id="rId15"/>
    <p:sldId id="272" r:id="rId16"/>
    <p:sldId id="273" r:id="rId17"/>
    <p:sldId id="278" r:id="rId18"/>
    <p:sldId id="279" r:id="rId19"/>
    <p:sldId id="274" r:id="rId20"/>
    <p:sldId id="275" r:id="rId21"/>
    <p:sldId id="276" r:id="rId22"/>
    <p:sldId id="277" r:id="rId23"/>
    <p:sldId id="25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B84AF-A4A6-42E2-A0A7-C7364E72677E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A8590-4DEA-45A2-9894-72D9D3ED4B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.png"/><Relationship Id="rId7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slide" Target="slide2.xml"/><Relationship Id="rId9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.png"/><Relationship Id="rId7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slide" Target="slide2.xml"/><Relationship Id="rId9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slide" Target="slide2.xml"/><Relationship Id="rId9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22.xml"/><Relationship Id="rId3" Type="http://schemas.openxmlformats.org/officeDocument/2006/relationships/slide" Target="slide3.xml"/><Relationship Id="rId21" Type="http://schemas.openxmlformats.org/officeDocument/2006/relationships/slide" Target="slide17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21.xml"/><Relationship Id="rId2" Type="http://schemas.openxmlformats.org/officeDocument/2006/relationships/image" Target="../media/image2.png"/><Relationship Id="rId16" Type="http://schemas.openxmlformats.org/officeDocument/2006/relationships/slide" Target="slide20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9.xml"/><Relationship Id="rId10" Type="http://schemas.openxmlformats.org/officeDocument/2006/relationships/slide" Target="slide10.xml"/><Relationship Id="rId19" Type="http://schemas.openxmlformats.org/officeDocument/2006/relationships/slide" Target="slide18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numizmat.ru/upload/resize_cache/files/210910816/210910816_02big.jpg" TargetMode="External"/><Relationship Id="rId13" Type="http://schemas.openxmlformats.org/officeDocument/2006/relationships/hyperlink" Target="https://ds04.infourok.ru/uploads/ex/08fa/0006fa51-4d31edb3/hello_html_150d3568.png" TargetMode="External"/><Relationship Id="rId3" Type="http://schemas.openxmlformats.org/officeDocument/2006/relationships/hyperlink" Target="https://pedsovet.su/load/418-1-0-44177" TargetMode="External"/><Relationship Id="rId7" Type="http://schemas.openxmlformats.org/officeDocument/2006/relationships/hyperlink" Target="http://yacollectioner.ru/wp-content/uploads/2017/12/big-8.jpg" TargetMode="External"/><Relationship Id="rId12" Type="http://schemas.openxmlformats.org/officeDocument/2006/relationships/hyperlink" Target="https://cdn.pixabay.com/photo/2016/03/31/18/02/ball-1294083_1280.png" TargetMode="External"/><Relationship Id="rId2" Type="http://schemas.openxmlformats.org/officeDocument/2006/relationships/hyperlink" Target="https://babyboom27.ru/shop/goods/odnajdyi_v_skazke_kurochka_ryaba_1340447-25388" TargetMode="External"/><Relationship Id="rId16" Type="http://schemas.openxmlformats.org/officeDocument/2006/relationships/hyperlink" Target="http://rebus1.com/index.php?item=rebus_generato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99-kopeek.ru/assets/images/russian_coins/2_rub.jpg" TargetMode="External"/><Relationship Id="rId11" Type="http://schemas.openxmlformats.org/officeDocument/2006/relationships/hyperlink" Target="https://pbs.twimg.com/media/DbNJDoJW4AAYB1F.jpg:large" TargetMode="External"/><Relationship Id="rId5" Type="http://schemas.openxmlformats.org/officeDocument/2006/relationships/hyperlink" Target="http://inzoloto.ru/wp-content/uploads/2019/07/est-li-dorogie-rubli-sredi-monet-1997-goda-1.jpg" TargetMode="External"/><Relationship Id="rId15" Type="http://schemas.openxmlformats.org/officeDocument/2006/relationships/hyperlink" Target="https://clipart-best.com/img/pencil-sharpener/pencil-sharpener-clip-art-20.png" TargetMode="External"/><Relationship Id="rId10" Type="http://schemas.openxmlformats.org/officeDocument/2006/relationships/hyperlink" Target="http://data30.i.gallery.ru/albums/gallery/385473-6a51e-104867751-m750x740-u66b28.jpg" TargetMode="External"/><Relationship Id="rId4" Type="http://schemas.openxmlformats.org/officeDocument/2006/relationships/hyperlink" Target="https://filtorg.ru/images/detailed/52/5-rub-1997-2.jpg" TargetMode="External"/><Relationship Id="rId9" Type="http://schemas.openxmlformats.org/officeDocument/2006/relationships/hyperlink" Target="https://i.ytimg.com/vi/BXCIIsThR2U/maxresdefault.jpg" TargetMode="External"/><Relationship Id="rId14" Type="http://schemas.openxmlformats.org/officeDocument/2006/relationships/hyperlink" Target="https://www.clipartmax.com/png/full/244-2448085_goma-canal-del-%C3%A1rea-de-tecnolog%C3%ADa-educativa-goma-caricatura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2280" y="1340768"/>
            <a:ext cx="60821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hree" pitchFamily="66" charset="0"/>
              </a:rPr>
              <a:t>Своя игра</a:t>
            </a:r>
          </a:p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ickham Script Three" pitchFamily="66" charset="0"/>
              </a:rPr>
              <a:t>«Финансовая грамотность»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ickham Script Three" pitchFamily="66" charset="0"/>
            </a:endParaRPr>
          </a:p>
        </p:txBody>
      </p:sp>
      <p:sp>
        <p:nvSpPr>
          <p:cNvPr id="4" name="Управляющая кнопка: сведения 3">
            <a:hlinkClick r:id="" action="ppaction://hlinkshowjump?jump=lastslide" highlightClick="1"/>
          </p:cNvPr>
          <p:cNvSpPr/>
          <p:nvPr/>
        </p:nvSpPr>
        <p:spPr>
          <a:xfrm>
            <a:off x="971600" y="5589240"/>
            <a:ext cx="720080" cy="720080"/>
          </a:xfrm>
          <a:prstGeom prst="actionButtonInformati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980728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Это крупный магазин,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У него не счесть витрин.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Всё найдётся на прилавке –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От одежды до булавки.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4077072"/>
            <a:ext cx="31040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Супермаркет</a:t>
            </a:r>
            <a:endParaRPr lang="ru-RU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46084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19672" y="1472184"/>
            <a:ext cx="4708564" cy="1965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495554" y="3789040"/>
            <a:ext cx="26853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</a:t>
            </a:r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 в А </a:t>
            </a:r>
            <a:r>
              <a:rPr lang="ru-RU" sz="54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65648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35696" y="908720"/>
            <a:ext cx="5502111" cy="2177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013726" y="3573016"/>
            <a:ext cx="3793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 л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ю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танк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940152" y="3356992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300192" y="3356992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38540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75656" y="908720"/>
            <a:ext cx="6240544" cy="2177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39453" y="3717032"/>
            <a:ext cx="3965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олень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ргит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47864" y="3645024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707904" y="3645024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56176" y="3573016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220072" y="3573016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44405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43608" y="548680"/>
            <a:ext cx="6376288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657565" y="3789040"/>
            <a:ext cx="3929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</a:t>
            </a:r>
            <a:r>
              <a:rPr lang="ru-RU" sz="54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толи</a:t>
            </a:r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мост </a:t>
            </a:r>
            <a:r>
              <a:rPr lang="ru-RU" sz="54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ь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707904" y="3645024"/>
            <a:ext cx="360040" cy="12241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76672"/>
            <a:ext cx="450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Как набрать 29 рублей?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1052736"/>
            <a:ext cx="1143670" cy="1138338"/>
          </a:xfrm>
          <a:prstGeom prst="rect">
            <a:avLst/>
          </a:prstGeom>
          <a:noFill/>
        </p:spPr>
      </p:pic>
      <p:pic>
        <p:nvPicPr>
          <p:cNvPr id="1028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63688" y="1196752"/>
            <a:ext cx="933183" cy="923451"/>
          </a:xfrm>
          <a:prstGeom prst="rect">
            <a:avLst/>
          </a:prstGeom>
          <a:noFill/>
        </p:spPr>
      </p:pic>
      <p:pic>
        <p:nvPicPr>
          <p:cNvPr id="1030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771800" y="1124744"/>
            <a:ext cx="1040433" cy="1040433"/>
          </a:xfrm>
          <a:prstGeom prst="rect">
            <a:avLst/>
          </a:prstGeom>
          <a:noFill/>
        </p:spPr>
      </p:pic>
      <p:pic>
        <p:nvPicPr>
          <p:cNvPr id="1032" name="Picture 8" descr="http://yacollectioner.ru/wp-content/uploads/2017/12/big-8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923928" y="1196752"/>
            <a:ext cx="831995" cy="820466"/>
          </a:xfrm>
          <a:prstGeom prst="rect">
            <a:avLst/>
          </a:prstGeom>
          <a:noFill/>
        </p:spPr>
      </p:pic>
      <p:pic>
        <p:nvPicPr>
          <p:cNvPr id="1034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11560" y="2276872"/>
            <a:ext cx="1339198" cy="1340768"/>
          </a:xfrm>
          <a:prstGeom prst="rect">
            <a:avLst/>
          </a:prstGeom>
          <a:noFill/>
        </p:spPr>
      </p:pic>
      <p:pic>
        <p:nvPicPr>
          <p:cNvPr id="13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979712" y="2348880"/>
            <a:ext cx="1143670" cy="1138338"/>
          </a:xfrm>
          <a:prstGeom prst="rect">
            <a:avLst/>
          </a:prstGeom>
          <a:noFill/>
        </p:spPr>
      </p:pic>
      <p:pic>
        <p:nvPicPr>
          <p:cNvPr id="14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83968" y="4005064"/>
            <a:ext cx="1040433" cy="1040433"/>
          </a:xfrm>
          <a:prstGeom prst="rect">
            <a:avLst/>
          </a:prstGeom>
          <a:noFill/>
        </p:spPr>
      </p:pic>
      <p:pic>
        <p:nvPicPr>
          <p:cNvPr id="15" name="Picture 8" descr="http://yacollectioner.ru/wp-content/uploads/2017/12/big-8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211960" y="2492896"/>
            <a:ext cx="831995" cy="820466"/>
          </a:xfrm>
          <a:prstGeom prst="rect">
            <a:avLst/>
          </a:prstGeom>
          <a:noFill/>
        </p:spPr>
      </p:pic>
      <p:pic>
        <p:nvPicPr>
          <p:cNvPr id="17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436096" y="4005064"/>
            <a:ext cx="1040433" cy="1040433"/>
          </a:xfrm>
          <a:prstGeom prst="rect">
            <a:avLst/>
          </a:prstGeom>
          <a:noFill/>
        </p:spPr>
      </p:pic>
      <p:pic>
        <p:nvPicPr>
          <p:cNvPr id="18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804248" y="5085184"/>
            <a:ext cx="1040433" cy="1040433"/>
          </a:xfrm>
          <a:prstGeom prst="rect">
            <a:avLst/>
          </a:prstGeom>
          <a:noFill/>
        </p:spPr>
      </p:pic>
      <p:pic>
        <p:nvPicPr>
          <p:cNvPr id="19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516216" y="4005064"/>
            <a:ext cx="1040433" cy="1040433"/>
          </a:xfrm>
          <a:prstGeom prst="rect">
            <a:avLst/>
          </a:prstGeom>
          <a:noFill/>
        </p:spPr>
      </p:pic>
      <p:pic>
        <p:nvPicPr>
          <p:cNvPr id="20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131840" y="4869160"/>
            <a:ext cx="1339198" cy="1340768"/>
          </a:xfrm>
          <a:prstGeom prst="rect">
            <a:avLst/>
          </a:prstGeom>
          <a:noFill/>
        </p:spPr>
      </p:pic>
      <p:pic>
        <p:nvPicPr>
          <p:cNvPr id="21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5085184"/>
            <a:ext cx="1143670" cy="1138338"/>
          </a:xfrm>
          <a:prstGeom prst="rect">
            <a:avLst/>
          </a:prstGeom>
          <a:noFill/>
        </p:spPr>
      </p:pic>
      <p:pic>
        <p:nvPicPr>
          <p:cNvPr id="22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2120" y="5085184"/>
            <a:ext cx="1143670" cy="1138338"/>
          </a:xfrm>
          <a:prstGeom prst="rect">
            <a:avLst/>
          </a:prstGeom>
          <a:noFill/>
        </p:spPr>
      </p:pic>
      <p:pic>
        <p:nvPicPr>
          <p:cNvPr id="23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932040" y="1124744"/>
            <a:ext cx="1040433" cy="1040433"/>
          </a:xfrm>
          <a:prstGeom prst="rect">
            <a:avLst/>
          </a:prstGeom>
          <a:noFill/>
        </p:spPr>
      </p:pic>
      <p:pic>
        <p:nvPicPr>
          <p:cNvPr id="24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31840" y="2348880"/>
            <a:ext cx="1040433" cy="1040433"/>
          </a:xfrm>
          <a:prstGeom prst="rect">
            <a:avLst/>
          </a:prstGeom>
          <a:noFill/>
        </p:spPr>
      </p:pic>
      <p:pic>
        <p:nvPicPr>
          <p:cNvPr id="25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148064" y="2348880"/>
            <a:ext cx="1040433" cy="1040433"/>
          </a:xfrm>
          <a:prstGeom prst="rect">
            <a:avLst/>
          </a:prstGeom>
          <a:noFill/>
        </p:spPr>
      </p:pic>
      <p:pic>
        <p:nvPicPr>
          <p:cNvPr id="26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668344" y="4293096"/>
            <a:ext cx="933183" cy="9234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92696"/>
            <a:ext cx="1694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У Ивана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3568" y="1988840"/>
            <a:ext cx="17908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У Маши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3568" y="3429000"/>
            <a:ext cx="7710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 кого из них денег больше и на сколько?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22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576" y="1340768"/>
            <a:ext cx="763134" cy="764029"/>
          </a:xfrm>
          <a:prstGeom prst="rect">
            <a:avLst/>
          </a:prstGeom>
          <a:noFill/>
        </p:spPr>
      </p:pic>
      <p:pic>
        <p:nvPicPr>
          <p:cNvPr id="24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47664" y="1340768"/>
            <a:ext cx="763134" cy="764029"/>
          </a:xfrm>
          <a:prstGeom prst="rect">
            <a:avLst/>
          </a:prstGeom>
          <a:noFill/>
        </p:spPr>
      </p:pic>
      <p:pic>
        <p:nvPicPr>
          <p:cNvPr id="25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9752" y="1340768"/>
            <a:ext cx="763134" cy="764029"/>
          </a:xfrm>
          <a:prstGeom prst="rect">
            <a:avLst/>
          </a:prstGeom>
          <a:noFill/>
        </p:spPr>
      </p:pic>
      <p:pic>
        <p:nvPicPr>
          <p:cNvPr id="26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31840" y="1340768"/>
            <a:ext cx="763134" cy="764029"/>
          </a:xfrm>
          <a:prstGeom prst="rect">
            <a:avLst/>
          </a:prstGeom>
          <a:noFill/>
        </p:spPr>
      </p:pic>
      <p:pic>
        <p:nvPicPr>
          <p:cNvPr id="27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923928" y="1340768"/>
            <a:ext cx="709598" cy="706290"/>
          </a:xfrm>
          <a:prstGeom prst="rect">
            <a:avLst/>
          </a:prstGeom>
          <a:noFill/>
        </p:spPr>
      </p:pic>
      <p:pic>
        <p:nvPicPr>
          <p:cNvPr id="28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644008" y="1478140"/>
            <a:ext cx="576064" cy="570056"/>
          </a:xfrm>
          <a:prstGeom prst="rect">
            <a:avLst/>
          </a:prstGeom>
          <a:noFill/>
        </p:spPr>
      </p:pic>
      <p:pic>
        <p:nvPicPr>
          <p:cNvPr id="29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47664" y="2708920"/>
            <a:ext cx="763134" cy="764029"/>
          </a:xfrm>
          <a:prstGeom prst="rect">
            <a:avLst/>
          </a:prstGeom>
          <a:noFill/>
        </p:spPr>
      </p:pic>
      <p:pic>
        <p:nvPicPr>
          <p:cNvPr id="30" name="Picture 10" descr="https://numizmat.ru/upload/resize_cache/files/210910816/210910816_02bi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7584" y="2708920"/>
            <a:ext cx="763134" cy="764029"/>
          </a:xfrm>
          <a:prstGeom prst="rect">
            <a:avLst/>
          </a:prstGeom>
          <a:noFill/>
        </p:spPr>
      </p:pic>
      <p:pic>
        <p:nvPicPr>
          <p:cNvPr id="31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339752" y="2708920"/>
            <a:ext cx="709598" cy="706290"/>
          </a:xfrm>
          <a:prstGeom prst="rect">
            <a:avLst/>
          </a:prstGeom>
          <a:noFill/>
        </p:spPr>
      </p:pic>
      <p:pic>
        <p:nvPicPr>
          <p:cNvPr id="32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635896" y="2780928"/>
            <a:ext cx="608385" cy="608385"/>
          </a:xfrm>
          <a:prstGeom prst="rect">
            <a:avLst/>
          </a:prstGeom>
          <a:noFill/>
        </p:spPr>
      </p:pic>
      <p:pic>
        <p:nvPicPr>
          <p:cNvPr id="33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059832" y="2780928"/>
            <a:ext cx="616769" cy="616769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2307540" y="4509120"/>
            <a:ext cx="50613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 Ивана  на 17 рублей</a:t>
            </a:r>
            <a:endParaRPr lang="ru-RU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467544" y="548680"/>
            <a:ext cx="74888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 тебя есть 30 рублей. Ручка стоит 24 рубля. Какую сдачу тебе должны дать в магазине? Какие монеты ты получишь?</a:t>
            </a:r>
          </a:p>
          <a:p>
            <a:pPr lvl="0"/>
            <a:r>
              <a:rPr lang="ru-RU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Напишите 3 варианта.</a:t>
            </a:r>
            <a:endParaRPr lang="ru-RU" sz="32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987824" y="386104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1" name="Picture 2" descr="https://filtorg.ru/images/detailed/52/5-rub-1997-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63888" y="2780928"/>
            <a:ext cx="927646" cy="923321"/>
          </a:xfrm>
          <a:prstGeom prst="rect">
            <a:avLst/>
          </a:prstGeom>
          <a:noFill/>
        </p:spPr>
      </p:pic>
      <p:pic>
        <p:nvPicPr>
          <p:cNvPr id="52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2924944"/>
            <a:ext cx="717159" cy="709680"/>
          </a:xfrm>
          <a:prstGeom prst="rect">
            <a:avLst/>
          </a:prstGeom>
          <a:noFill/>
        </p:spPr>
      </p:pic>
      <p:sp>
        <p:nvSpPr>
          <p:cNvPr id="53" name="Прямоугольник 52"/>
          <p:cNvSpPr/>
          <p:nvPr/>
        </p:nvSpPr>
        <p:spPr>
          <a:xfrm>
            <a:off x="2924200" y="3077344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4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635896" y="3789040"/>
            <a:ext cx="752401" cy="752401"/>
          </a:xfrm>
          <a:prstGeom prst="rect">
            <a:avLst/>
          </a:prstGeom>
          <a:noFill/>
        </p:spPr>
      </p:pic>
      <p:pic>
        <p:nvPicPr>
          <p:cNvPr id="55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427984" y="3789040"/>
            <a:ext cx="752401" cy="752401"/>
          </a:xfrm>
          <a:prstGeom prst="rect">
            <a:avLst/>
          </a:prstGeom>
          <a:noFill/>
        </p:spPr>
      </p:pic>
      <p:pic>
        <p:nvPicPr>
          <p:cNvPr id="56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20072" y="3789040"/>
            <a:ext cx="752401" cy="752401"/>
          </a:xfrm>
          <a:prstGeom prst="rect">
            <a:avLst/>
          </a:prstGeom>
          <a:noFill/>
        </p:spPr>
      </p:pic>
      <p:sp>
        <p:nvSpPr>
          <p:cNvPr id="57" name="Прямоугольник 56"/>
          <p:cNvSpPr/>
          <p:nvPr/>
        </p:nvSpPr>
        <p:spPr>
          <a:xfrm>
            <a:off x="3059832" y="4797152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8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63888" y="4653136"/>
            <a:ext cx="717159" cy="709680"/>
          </a:xfrm>
          <a:prstGeom prst="rect">
            <a:avLst/>
          </a:prstGeom>
          <a:noFill/>
        </p:spPr>
      </p:pic>
      <p:pic>
        <p:nvPicPr>
          <p:cNvPr id="59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596336" y="4725144"/>
            <a:ext cx="717159" cy="709680"/>
          </a:xfrm>
          <a:prstGeom prst="rect">
            <a:avLst/>
          </a:prstGeom>
          <a:noFill/>
        </p:spPr>
      </p:pic>
      <p:pic>
        <p:nvPicPr>
          <p:cNvPr id="60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04248" y="4725144"/>
            <a:ext cx="717159" cy="709680"/>
          </a:xfrm>
          <a:prstGeom prst="rect">
            <a:avLst/>
          </a:prstGeom>
          <a:noFill/>
        </p:spPr>
      </p:pic>
      <p:pic>
        <p:nvPicPr>
          <p:cNvPr id="61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2160" y="4725144"/>
            <a:ext cx="717159" cy="709680"/>
          </a:xfrm>
          <a:prstGeom prst="rect">
            <a:avLst/>
          </a:prstGeom>
          <a:noFill/>
        </p:spPr>
      </p:pic>
      <p:pic>
        <p:nvPicPr>
          <p:cNvPr id="62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20072" y="4725144"/>
            <a:ext cx="717159" cy="709680"/>
          </a:xfrm>
          <a:prstGeom prst="rect">
            <a:avLst/>
          </a:prstGeom>
          <a:noFill/>
        </p:spPr>
      </p:pic>
      <p:pic>
        <p:nvPicPr>
          <p:cNvPr id="63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355976" y="4653136"/>
            <a:ext cx="717159" cy="709680"/>
          </a:xfrm>
          <a:prstGeom prst="rect">
            <a:avLst/>
          </a:prstGeom>
          <a:noFill/>
        </p:spPr>
      </p:pic>
      <p:sp>
        <p:nvSpPr>
          <p:cNvPr id="64" name="Прямоугольник 63"/>
          <p:cNvSpPr/>
          <p:nvPr/>
        </p:nvSpPr>
        <p:spPr>
          <a:xfrm>
            <a:off x="3131840" y="566124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 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5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63888" y="5517232"/>
            <a:ext cx="752401" cy="752401"/>
          </a:xfrm>
          <a:prstGeom prst="rect">
            <a:avLst/>
          </a:prstGeom>
          <a:noFill/>
        </p:spPr>
      </p:pic>
      <p:pic>
        <p:nvPicPr>
          <p:cNvPr id="66" name="Picture 6" descr="http://99-kopeek.ru/assets/images/russian_coins/2_rub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5517232"/>
            <a:ext cx="752401" cy="752401"/>
          </a:xfrm>
          <a:prstGeom prst="rect">
            <a:avLst/>
          </a:prstGeom>
          <a:noFill/>
        </p:spPr>
      </p:pic>
      <p:pic>
        <p:nvPicPr>
          <p:cNvPr id="67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148064" y="5589240"/>
            <a:ext cx="717159" cy="709680"/>
          </a:xfrm>
          <a:prstGeom prst="rect">
            <a:avLst/>
          </a:prstGeom>
          <a:noFill/>
        </p:spPr>
      </p:pic>
      <p:pic>
        <p:nvPicPr>
          <p:cNvPr id="68" name="Picture 4" descr="http://inzoloto.ru/wp-content/uploads/2019/07/est-li-dorogie-rubli-sredi-monet-1997-goda-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940152" y="5589240"/>
            <a:ext cx="717159" cy="709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0" grpId="0"/>
      <p:bldP spid="53" grpId="0"/>
      <p:bldP spid="57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67544" y="404664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Девочка Настя постоянно откладывает часть </a:t>
            </a:r>
          </a:p>
          <a:p>
            <a:pPr lvl="0"/>
            <a:r>
              <a:rPr lang="ru-RU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своих карманных денег. Она накопила 50 рублей.  </a:t>
            </a:r>
          </a:p>
          <a:p>
            <a:r>
              <a:rPr lang="ru-RU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Сегодня она пошла в магазин. Что она может себе купить? Найдите все варианты.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https://cdn.pixabay.com/photo/2016/03/31/18/02/ball-1294083_128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132857"/>
            <a:ext cx="691833" cy="1080120"/>
          </a:xfrm>
          <a:prstGeom prst="rect">
            <a:avLst/>
          </a:prstGeom>
          <a:noFill/>
        </p:spPr>
      </p:pic>
      <p:pic>
        <p:nvPicPr>
          <p:cNvPr id="1028" name="Picture 4" descr="https://ds04.infourok.ru/uploads/ex/08fa/0006fa51-4d31edb3/hello_html_150d356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2060848"/>
            <a:ext cx="2511996" cy="1171578"/>
          </a:xfrm>
          <a:prstGeom prst="rect">
            <a:avLst/>
          </a:prstGeom>
          <a:noFill/>
        </p:spPr>
      </p:pic>
      <p:pic>
        <p:nvPicPr>
          <p:cNvPr id="1030" name="Picture 6" descr="https://www.clipartmax.com/png/full/244-2448085_goma-canal-del-%C3%A1rea-de-tecnolog%C3%ADa-educativa-goma-caricatur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2276872"/>
            <a:ext cx="971600" cy="675342"/>
          </a:xfrm>
          <a:prstGeom prst="rect">
            <a:avLst/>
          </a:prstGeom>
          <a:noFill/>
        </p:spPr>
      </p:pic>
      <p:pic>
        <p:nvPicPr>
          <p:cNvPr id="1032" name="Picture 8" descr="https://clipart-best.com/img/pencil-sharpener/pencil-sharpener-clip-art-2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16216" y="2204864"/>
            <a:ext cx="905498" cy="824409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899592" y="3284984"/>
            <a:ext cx="12314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26 р.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699792" y="3284984"/>
            <a:ext cx="12314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25 р.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716016" y="3284984"/>
            <a:ext cx="12314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19 р.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588223" y="3356992"/>
            <a:ext cx="12314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37 р.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203848" y="4293096"/>
            <a:ext cx="6880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0" name="Picture 4" descr="https://ds04.infourok.ru/uploads/ex/08fa/0006fa51-4d31edb3/hello_html_150d3568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41665" y="4365104"/>
            <a:ext cx="1143844" cy="533481"/>
          </a:xfrm>
          <a:prstGeom prst="rect">
            <a:avLst/>
          </a:prstGeom>
          <a:noFill/>
        </p:spPr>
      </p:pic>
      <p:pic>
        <p:nvPicPr>
          <p:cNvPr id="41" name="Picture 6" descr="https://www.clipartmax.com/png/full/244-2448085_goma-canal-del-%C3%A1rea-de-tecnolog%C3%ADa-educativa-goma-caricatura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81825" y="4509120"/>
            <a:ext cx="648072" cy="315302"/>
          </a:xfrm>
          <a:prstGeom prst="rect">
            <a:avLst/>
          </a:prstGeom>
          <a:noFill/>
        </p:spPr>
      </p:pic>
      <p:sp>
        <p:nvSpPr>
          <p:cNvPr id="42" name="Прямоугольник 41"/>
          <p:cNvSpPr/>
          <p:nvPr/>
        </p:nvSpPr>
        <p:spPr>
          <a:xfrm>
            <a:off x="4283968" y="479715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796136" y="4149080"/>
            <a:ext cx="1760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=44 </a:t>
            </a:r>
            <a:r>
              <a:rPr lang="ru-RU" sz="54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203848" y="4941168"/>
            <a:ext cx="6880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5" name="Picture 2" descr="https://cdn.pixabay.com/photo/2016/03/31/18/02/ball-1294083_1280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51920" y="5013176"/>
            <a:ext cx="331793" cy="518010"/>
          </a:xfrm>
          <a:prstGeom prst="rect">
            <a:avLst/>
          </a:prstGeom>
          <a:noFill/>
        </p:spPr>
      </p:pic>
      <p:sp>
        <p:nvSpPr>
          <p:cNvPr id="46" name="Прямоугольник 45"/>
          <p:cNvSpPr/>
          <p:nvPr/>
        </p:nvSpPr>
        <p:spPr>
          <a:xfrm>
            <a:off x="4644008" y="414908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7" name="Picture 6" descr="https://www.clipartmax.com/png/full/244-2448085_goma-canal-del-%C3%A1rea-de-tecnolog%C3%ADa-educativa-goma-caricatura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60032" y="5157192"/>
            <a:ext cx="648072" cy="315302"/>
          </a:xfrm>
          <a:prstGeom prst="rect">
            <a:avLst/>
          </a:prstGeom>
          <a:noFill/>
        </p:spPr>
      </p:pic>
      <p:sp>
        <p:nvSpPr>
          <p:cNvPr id="48" name="Прямоугольник 47"/>
          <p:cNvSpPr/>
          <p:nvPr/>
        </p:nvSpPr>
        <p:spPr>
          <a:xfrm>
            <a:off x="5580112" y="4797152"/>
            <a:ext cx="1760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=45 </a:t>
            </a:r>
            <a:r>
              <a:rPr lang="ru-RU" sz="54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9" grpId="0"/>
      <p:bldP spid="42" grpId="0"/>
      <p:bldP spid="43" grpId="0"/>
      <p:bldP spid="44" grpId="0"/>
      <p:bldP spid="46" grpId="0"/>
      <p:bldP spid="48" grpId="0"/>
      <p:bldP spid="4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92696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99592" y="764704"/>
            <a:ext cx="50285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Продолжи пословицу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043608" y="1988840"/>
            <a:ext cx="4668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в деньгах….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04048" y="1988840"/>
            <a:ext cx="24048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счастье</a:t>
            </a:r>
            <a:endParaRPr lang="ru-RU" sz="54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56" y="908720"/>
            <a:ext cx="2880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Мульти-</a:t>
            </a:r>
            <a:r>
              <a:rPr lang="ru-RU" sz="3200" b="1" dirty="0" err="1" smtClean="0">
                <a:solidFill>
                  <a:srgbClr val="FF0000"/>
                </a:solidFill>
              </a:rPr>
              <a:t>пульти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56" y="2996952"/>
            <a:ext cx="2880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Ребусы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56" y="1988840"/>
            <a:ext cx="2880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Загадки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3851920" y="908720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5220072" y="908720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>
            <a:hlinkClick r:id="rId5" action="ppaction://hlinksldjump"/>
          </p:cNvPr>
          <p:cNvSpPr/>
          <p:nvPr/>
        </p:nvSpPr>
        <p:spPr>
          <a:xfrm>
            <a:off x="6516216" y="908720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>
            <a:hlinkClick r:id="rId6" action="ppaction://hlinksldjump"/>
          </p:cNvPr>
          <p:cNvSpPr/>
          <p:nvPr/>
        </p:nvSpPr>
        <p:spPr>
          <a:xfrm>
            <a:off x="7812360" y="908720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>
            <a:hlinkClick r:id="rId7" action="ppaction://hlinksldjump"/>
          </p:cNvPr>
          <p:cNvSpPr/>
          <p:nvPr/>
        </p:nvSpPr>
        <p:spPr>
          <a:xfrm>
            <a:off x="3851920" y="1988840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hlinkClick r:id="rId8" action="ppaction://hlinksldjump"/>
          </p:cNvPr>
          <p:cNvSpPr/>
          <p:nvPr/>
        </p:nvSpPr>
        <p:spPr>
          <a:xfrm>
            <a:off x="5292080" y="1916832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>
            <a:hlinkClick r:id="rId9" action="ppaction://hlinksldjump"/>
          </p:cNvPr>
          <p:cNvSpPr/>
          <p:nvPr/>
        </p:nvSpPr>
        <p:spPr>
          <a:xfrm>
            <a:off x="6588224" y="1916832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>
            <a:hlinkClick r:id="rId10" action="ppaction://hlinksldjump"/>
          </p:cNvPr>
          <p:cNvSpPr/>
          <p:nvPr/>
        </p:nvSpPr>
        <p:spPr>
          <a:xfrm>
            <a:off x="7812360" y="1916832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hlinkClick r:id="rId11" action="ppaction://hlinksldjump"/>
          </p:cNvPr>
          <p:cNvSpPr/>
          <p:nvPr/>
        </p:nvSpPr>
        <p:spPr>
          <a:xfrm>
            <a:off x="3843976" y="2996952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>
            <a:hlinkClick r:id="rId12" action="ppaction://hlinksldjump"/>
          </p:cNvPr>
          <p:cNvSpPr/>
          <p:nvPr/>
        </p:nvSpPr>
        <p:spPr>
          <a:xfrm>
            <a:off x="5269264" y="2924944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>
            <a:hlinkClick r:id="rId13" action="ppaction://hlinksldjump"/>
          </p:cNvPr>
          <p:cNvSpPr/>
          <p:nvPr/>
        </p:nvSpPr>
        <p:spPr>
          <a:xfrm>
            <a:off x="6580280" y="2924944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>
            <a:hlinkClick r:id="rId14" action="ppaction://hlinksldjump"/>
          </p:cNvPr>
          <p:cNvSpPr/>
          <p:nvPr/>
        </p:nvSpPr>
        <p:spPr>
          <a:xfrm>
            <a:off x="7812360" y="2924944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1456" y="4941168"/>
            <a:ext cx="2880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Народная мудрость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>
            <a:hlinkClick r:id="rId15" action="ppaction://hlinksldjump"/>
          </p:cNvPr>
          <p:cNvSpPr/>
          <p:nvPr/>
        </p:nvSpPr>
        <p:spPr>
          <a:xfrm>
            <a:off x="3812072" y="494116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>
            <a:hlinkClick r:id="rId16" action="ppaction://hlinksldjump"/>
          </p:cNvPr>
          <p:cNvSpPr/>
          <p:nvPr/>
        </p:nvSpPr>
        <p:spPr>
          <a:xfrm>
            <a:off x="5237360" y="494116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>
            <a:hlinkClick r:id="rId17" action="ppaction://hlinksldjump"/>
          </p:cNvPr>
          <p:cNvSpPr/>
          <p:nvPr/>
        </p:nvSpPr>
        <p:spPr>
          <a:xfrm>
            <a:off x="6588224" y="494116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26">
            <a:hlinkClick r:id="rId18" action="ppaction://hlinksldjump"/>
          </p:cNvPr>
          <p:cNvSpPr/>
          <p:nvPr/>
        </p:nvSpPr>
        <p:spPr>
          <a:xfrm>
            <a:off x="7812360" y="494116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>
            <a:hlinkClick r:id="rId19" action="ppaction://hlinksldjump"/>
          </p:cNvPr>
          <p:cNvSpPr/>
          <p:nvPr/>
        </p:nvSpPr>
        <p:spPr>
          <a:xfrm>
            <a:off x="7812360" y="3933056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0" name="Прямоугольник 49">
            <a:hlinkClick r:id="rId20" action="ppaction://hlinksldjump"/>
          </p:cNvPr>
          <p:cNvSpPr/>
          <p:nvPr/>
        </p:nvSpPr>
        <p:spPr>
          <a:xfrm>
            <a:off x="5255520" y="3933056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>
            <a:hlinkClick r:id="rId21" action="ppaction://hlinksldjump"/>
          </p:cNvPr>
          <p:cNvSpPr/>
          <p:nvPr/>
        </p:nvSpPr>
        <p:spPr>
          <a:xfrm>
            <a:off x="6566536" y="3933056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71456" y="3937248"/>
            <a:ext cx="288032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Финансовые задачи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3" name="Прямоугольник 52">
            <a:hlinkClick r:id="rId22" action="ppaction://hlinksldjump"/>
          </p:cNvPr>
          <p:cNvSpPr/>
          <p:nvPr/>
        </p:nvSpPr>
        <p:spPr>
          <a:xfrm>
            <a:off x="3859912" y="39372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7" grpId="0" animBg="1"/>
      <p:bldP spid="49" grpId="0" animBg="1"/>
      <p:bldP spid="50" grpId="0" animBg="1"/>
      <p:bldP spid="51" grpId="0" animBg="1"/>
      <p:bldP spid="5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92696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99592" y="764704"/>
            <a:ext cx="50285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Продолжи пословицу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44420" y="1916832"/>
            <a:ext cx="41746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Считай деньги…</a:t>
            </a:r>
            <a:endParaRPr lang="ru-RU" sz="4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88963" y="2060848"/>
            <a:ext cx="2953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своем кармане!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92696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99592" y="764704"/>
            <a:ext cx="50285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Продолжи пословицу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1560" y="1916832"/>
            <a:ext cx="880514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/>
            <a:r>
              <a:rPr lang="ru-RU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деньги нас наживают, </a:t>
            </a:r>
            <a:endParaRPr lang="ru-RU" sz="4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48264" y="2060848"/>
            <a:ext cx="16850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 мы их.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227687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92696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99592" y="764704"/>
            <a:ext cx="50285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Продолжи пословицу</a:t>
            </a:r>
            <a:endParaRPr lang="ru-RU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2204864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Был бы ум, будет и рубль; не будет ума,… 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03848" y="3140968"/>
            <a:ext cx="32685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будет и рубля.</a:t>
            </a:r>
            <a:endParaRPr lang="ru-RU" sz="32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1875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824" y="260648"/>
            <a:ext cx="26180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Ссылки: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755576" y="1312068"/>
            <a:ext cx="535488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2"/>
              </a:rPr>
              <a:t>Курочка Ряба</a:t>
            </a:r>
            <a:endParaRPr lang="ru-RU" dirty="0" smtClean="0"/>
          </a:p>
          <a:p>
            <a:r>
              <a:rPr lang="ru-RU" dirty="0" smtClean="0">
                <a:hlinkClick r:id="rId3"/>
              </a:rPr>
              <a:t>Рамки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4"/>
              </a:rPr>
              <a:t>5 рублей</a:t>
            </a:r>
            <a:endParaRPr lang="ru-RU" dirty="0" smtClean="0"/>
          </a:p>
          <a:p>
            <a:r>
              <a:rPr lang="ru-RU" dirty="0" smtClean="0">
                <a:hlinkClick r:id="rId5"/>
              </a:rPr>
              <a:t>1 рубль</a:t>
            </a:r>
            <a:endParaRPr lang="ru-RU" dirty="0" smtClean="0"/>
          </a:p>
          <a:p>
            <a:r>
              <a:rPr lang="ru-RU" dirty="0" smtClean="0">
                <a:hlinkClick r:id="rId6"/>
              </a:rPr>
              <a:t>2 рубля</a:t>
            </a:r>
            <a:endParaRPr lang="ru-RU" dirty="0" smtClean="0"/>
          </a:p>
          <a:p>
            <a:r>
              <a:rPr lang="ru-RU" dirty="0" smtClean="0">
                <a:hlinkClick r:id="rId7"/>
              </a:rPr>
              <a:t>50 копеек</a:t>
            </a:r>
            <a:endParaRPr lang="ru-RU" dirty="0" smtClean="0"/>
          </a:p>
          <a:p>
            <a:r>
              <a:rPr lang="ru-RU" dirty="0" smtClean="0">
                <a:hlinkClick r:id="rId8"/>
              </a:rPr>
              <a:t>10 рублей</a:t>
            </a:r>
            <a:endParaRPr lang="ru-RU" dirty="0" smtClean="0"/>
          </a:p>
          <a:p>
            <a:r>
              <a:rPr lang="ru-RU" dirty="0" smtClean="0">
                <a:hlinkClick r:id="rId9"/>
              </a:rPr>
              <a:t>Пончик</a:t>
            </a:r>
            <a:endParaRPr lang="ru-RU" dirty="0" smtClean="0"/>
          </a:p>
          <a:p>
            <a:r>
              <a:rPr lang="ru-RU" dirty="0" smtClean="0">
                <a:hlinkClick r:id="rId10"/>
              </a:rPr>
              <a:t>Буратино </a:t>
            </a:r>
            <a:endParaRPr lang="ru-RU" dirty="0" smtClean="0"/>
          </a:p>
          <a:p>
            <a:r>
              <a:rPr lang="ru-RU" dirty="0" smtClean="0">
                <a:hlinkClick r:id="rId11"/>
              </a:rPr>
              <a:t>Муха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12"/>
              </a:rPr>
              <a:t>Ручка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13"/>
              </a:rPr>
              <a:t>Линейка</a:t>
            </a:r>
            <a:endParaRPr lang="ru-RU" dirty="0" smtClean="0"/>
          </a:p>
          <a:p>
            <a:r>
              <a:rPr lang="ru-RU" dirty="0" smtClean="0">
                <a:hlinkClick r:id="rId14"/>
              </a:rPr>
              <a:t>Резинка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15"/>
              </a:rPr>
              <a:t>Точилка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16"/>
              </a:rPr>
              <a:t>Генератор ребусов</a:t>
            </a:r>
          </a:p>
          <a:p>
            <a:r>
              <a:rPr lang="ru-RU" dirty="0" smtClean="0">
                <a:hlinkClick r:id="rId16"/>
              </a:rPr>
              <a:t> </a:t>
            </a:r>
            <a:r>
              <a:rPr lang="ru-RU" dirty="0" smtClean="0"/>
              <a:t>Задания взяты из архива </a:t>
            </a:r>
            <a:r>
              <a:rPr lang="ru-RU" dirty="0" err="1" smtClean="0"/>
              <a:t>Пермяковой</a:t>
            </a:r>
            <a:r>
              <a:rPr lang="ru-RU" dirty="0" smtClean="0"/>
              <a:t> Ирины Валентиновны, накопленного за 33 года работы в школе </a:t>
            </a: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452320" y="5589240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5336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Какой сказочный персонаж периодически нёс золотые яйца?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babyboom27.ru/uploaded/images/shop/goods/25388-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140968"/>
            <a:ext cx="2879998" cy="284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rId5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На чём разбогател сказочный коротышка Пончик на Луне?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4860032" y="3140968"/>
            <a:ext cx="2520280" cy="3227586"/>
            <a:chOff x="4860032" y="3140968"/>
            <a:chExt cx="2520280" cy="3227586"/>
          </a:xfrm>
        </p:grpSpPr>
        <p:pic>
          <p:nvPicPr>
            <p:cNvPr id="14338" name="Picture 2" descr="https://i.ytimg.com/vi/BXCIIsThR2U/maxresdefault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860032" y="3140968"/>
              <a:ext cx="2520280" cy="2641438"/>
            </a:xfrm>
            <a:prstGeom prst="rect">
              <a:avLst/>
            </a:prstGeom>
            <a:noFill/>
          </p:spPr>
        </p:pic>
        <p:sp>
          <p:nvSpPr>
            <p:cNvPr id="7" name="Прямоугольник 6"/>
            <p:cNvSpPr/>
            <p:nvPr/>
          </p:nvSpPr>
          <p:spPr>
            <a:xfrm>
              <a:off x="5508104" y="5445224"/>
              <a:ext cx="154176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 smtClean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соль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43525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3707904" y="3717032"/>
            <a:ext cx="4776629" cy="2447942"/>
            <a:chOff x="3707904" y="3717032"/>
            <a:chExt cx="4776629" cy="244794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707904" y="3717032"/>
              <a:ext cx="47766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</a:rPr>
                <a:t>Заклинание «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Крекс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–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фекс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 – </a:t>
              </a:r>
              <a:r>
                <a:rPr lang="ru-RU" sz="2400" b="1" dirty="0" err="1" smtClean="0">
                  <a:solidFill>
                    <a:srgbClr val="002060"/>
                  </a:solidFill>
                </a:rPr>
                <a:t>пекс</a:t>
              </a:r>
              <a:r>
                <a:rPr lang="ru-RU" sz="2400" b="1" dirty="0" smtClean="0">
                  <a:solidFill>
                    <a:srgbClr val="002060"/>
                  </a:solidFill>
                </a:rPr>
                <a:t>»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pic>
          <p:nvPicPr>
            <p:cNvPr id="13314" name="Picture 2" descr="http://data30.i.gallery.ru/albums/gallery/385473-6a51e-104867751-m750x740-u66b28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788024" y="4149080"/>
              <a:ext cx="2779266" cy="2015894"/>
            </a:xfrm>
            <a:prstGeom prst="rect">
              <a:avLst/>
            </a:prstGeom>
            <a:noFill/>
          </p:spPr>
        </p:pic>
      </p:grpSp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Какое «удобрение» увеличивало урожайность золотых монет на Поле Чудес в Стране дураков?</a:t>
            </a:r>
            <a:r>
              <a:rPr lang="ru-RU" sz="3600" b="1" i="1" dirty="0">
                <a:solidFill>
                  <a:srgbClr val="002060"/>
                </a:solidFill>
              </a:rPr>
              <a:t> 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5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233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40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772816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Героине какой сказки удалось за нетрудовую денежную единицу сделать выгоднейшую покупку к своему юбилею? </a:t>
            </a:r>
            <a:r>
              <a:rPr lang="ru-RU" sz="3600" b="1" i="1" dirty="0">
                <a:solidFill>
                  <a:srgbClr val="002060"/>
                </a:solidFill>
              </a:rPr>
              <a:t> 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90" name="Picture 2" descr="https://pbs.twimg.com/media/DbNJDoJW4AAYB1F.jpg:large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36096" y="3645024"/>
            <a:ext cx="1780807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072875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908720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>
                <a:solidFill>
                  <a:srgbClr val="002060"/>
                </a:solidFill>
              </a:rPr>
              <a:t>Бывают они медные,</a:t>
            </a:r>
          </a:p>
          <a:p>
            <a:pPr fontAlgn="base"/>
            <a:r>
              <a:rPr lang="ru-RU" sz="3600" b="1" dirty="0">
                <a:solidFill>
                  <a:srgbClr val="002060"/>
                </a:solidFill>
              </a:rPr>
              <a:t>Блестящие, бумажные,</a:t>
            </a:r>
          </a:p>
          <a:p>
            <a:pPr fontAlgn="base"/>
            <a:r>
              <a:rPr lang="ru-RU" sz="3600" b="1" dirty="0">
                <a:solidFill>
                  <a:srgbClr val="002060"/>
                </a:solidFill>
              </a:rPr>
              <a:t>Но для любого из людей,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Поверьте, очень важные!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3717032"/>
            <a:ext cx="1899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Деньги </a:t>
            </a:r>
            <a:endParaRPr lang="ru-RU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049351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268760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Сколько купили вы колбасы,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Стрелкой покажут вам точно …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33606" y="3244334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Весы</a:t>
            </a:r>
            <a:endParaRPr lang="ru-RU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00737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00392" y="260648"/>
            <a:ext cx="7200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80728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Всё, что в жизни продаётся,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Одинаково зовётся: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И крупа и самовар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Называются …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40" y="5517232"/>
            <a:ext cx="1800200" cy="57606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ответ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8100392" y="5794936"/>
            <a:ext cx="792088" cy="8092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4077072"/>
            <a:ext cx="15810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Товар</a:t>
            </a:r>
            <a:endParaRPr lang="ru-RU" sz="44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749903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442</Words>
  <Application>Microsoft Office PowerPoint</Application>
  <PresentationFormat>Экран (4:3)</PresentationFormat>
  <Paragraphs>164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Heda Dadaevna</cp:lastModifiedBy>
  <cp:revision>39</cp:revision>
  <dcterms:created xsi:type="dcterms:W3CDTF">2020-11-02T11:55:39Z</dcterms:created>
  <dcterms:modified xsi:type="dcterms:W3CDTF">2024-02-08T08:38:41Z</dcterms:modified>
</cp:coreProperties>
</file>