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3A9F4"/>
    <a:srgbClr val="4DB6A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8C2B3F-5C17-4359-9DD7-25C61B7C778E}" type="datetimeFigureOut">
              <a:rPr lang="ru-RU" smtClean="0"/>
              <a:t>28.11.2022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8683B6-582F-47D4-9D66-36A04FF78B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58953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8683B6-582F-47D4-9D66-36A04FF78B6F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16700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A406B-BBD5-418F-BEBD-2CBA77E1455C}" type="datetimeFigureOut">
              <a:rPr lang="ru-RU" smtClean="0"/>
              <a:t>28.11.2022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ECA6F-1372-44D0-9B3F-8E08C886AE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43183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A406B-BBD5-418F-BEBD-2CBA77E1455C}" type="datetimeFigureOut">
              <a:rPr lang="ru-RU" smtClean="0"/>
              <a:t>28.11.2022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ECA6F-1372-44D0-9B3F-8E08C886AE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54198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A406B-BBD5-418F-BEBD-2CBA77E1455C}" type="datetimeFigureOut">
              <a:rPr lang="ru-RU" smtClean="0"/>
              <a:t>28.11.2022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ECA6F-1372-44D0-9B3F-8E08C886AE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44755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A406B-BBD5-418F-BEBD-2CBA77E1455C}" type="datetimeFigureOut">
              <a:rPr lang="ru-RU" smtClean="0"/>
              <a:t>28.11.2022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ECA6F-1372-44D0-9B3F-8E08C886AE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35656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A406B-BBD5-418F-BEBD-2CBA77E1455C}" type="datetimeFigureOut">
              <a:rPr lang="ru-RU" smtClean="0"/>
              <a:t>28.11.2022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ECA6F-1372-44D0-9B3F-8E08C886AE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85860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A406B-BBD5-418F-BEBD-2CBA77E1455C}" type="datetimeFigureOut">
              <a:rPr lang="ru-RU" smtClean="0"/>
              <a:t>28.11.2022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ECA6F-1372-44D0-9B3F-8E08C886AE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29861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A406B-BBD5-418F-BEBD-2CBA77E1455C}" type="datetimeFigureOut">
              <a:rPr lang="ru-RU" smtClean="0"/>
              <a:t>28.11.2022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ECA6F-1372-44D0-9B3F-8E08C886AE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12353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A406B-BBD5-418F-BEBD-2CBA77E1455C}" type="datetimeFigureOut">
              <a:rPr lang="ru-RU" smtClean="0"/>
              <a:t>28.11.2022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ECA6F-1372-44D0-9B3F-8E08C886AE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31199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A406B-BBD5-418F-BEBD-2CBA77E1455C}" type="datetimeFigureOut">
              <a:rPr lang="ru-RU" smtClean="0"/>
              <a:t>28.11.2022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ECA6F-1372-44D0-9B3F-8E08C886AE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69590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A406B-BBD5-418F-BEBD-2CBA77E1455C}" type="datetimeFigureOut">
              <a:rPr lang="ru-RU" smtClean="0"/>
              <a:t>28.11.2022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ECA6F-1372-44D0-9B3F-8E08C886AE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93334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A406B-BBD5-418F-BEBD-2CBA77E1455C}" type="datetimeFigureOut">
              <a:rPr lang="ru-RU" smtClean="0"/>
              <a:t>28.11.2022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ECA6F-1372-44D0-9B3F-8E08C886AE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6431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7A406B-BBD5-418F-BEBD-2CBA77E1455C}" type="datetimeFigureOut">
              <a:rPr lang="ru-RU" smtClean="0"/>
              <a:t>28.11.2022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9ECA6F-1372-44D0-9B3F-8E08C886AE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32735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jpeg"/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jpe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929152" y="1134735"/>
            <a:ext cx="2517673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>
                <a:latin typeface="Franklin Gothic Demi" panose="020B0703020102020204" pitchFamily="34" charset="0"/>
                <a:cs typeface="Aldhabi" panose="01000000000000000000" pitchFamily="2" charset="-78"/>
              </a:rPr>
              <a:t>ЦЕНТР </a:t>
            </a:r>
          </a:p>
          <a:p>
            <a:pPr algn="ctr"/>
            <a:r>
              <a:rPr lang="ru-RU" sz="1200" dirty="0">
                <a:latin typeface="Franklin Gothic Demi" panose="020B0703020102020204" pitchFamily="34" charset="0"/>
                <a:cs typeface="Aldhabi" panose="01000000000000000000" pitchFamily="2" charset="-78"/>
              </a:rPr>
              <a:t>ОЦЕНКИ КАЧЕСТВА ОБРАЗОВАНИЯ 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3229" y="135992"/>
            <a:ext cx="1029521" cy="1029521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1540794" y="2656770"/>
            <a:ext cx="9227336" cy="1539583"/>
          </a:xfrm>
          <a:prstGeom prst="rect">
            <a:avLst/>
          </a:prstGeom>
          <a:solidFill>
            <a:srgbClr val="15526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Заголовок 1"/>
          <p:cNvSpPr>
            <a:spLocks noGrp="1"/>
          </p:cNvSpPr>
          <p:nvPr>
            <p:ph type="ctrTitle"/>
          </p:nvPr>
        </p:nvSpPr>
        <p:spPr>
          <a:xfrm>
            <a:off x="3090469" y="2742588"/>
            <a:ext cx="6909223" cy="1373070"/>
          </a:xfrm>
        </p:spPr>
        <p:txBody>
          <a:bodyPr/>
          <a:lstStyle/>
          <a:p>
            <a:r>
              <a:rPr lang="ru-RU" sz="7200" b="1" dirty="0">
                <a:solidFill>
                  <a:schemeClr val="bg1"/>
                </a:solidFill>
              </a:rPr>
              <a:t>   СДАМ ОГЭ!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8" name="Блок-схема: данные 7"/>
          <p:cNvSpPr/>
          <p:nvPr/>
        </p:nvSpPr>
        <p:spPr>
          <a:xfrm>
            <a:off x="3140671" y="2661893"/>
            <a:ext cx="1517715" cy="1534460"/>
          </a:xfrm>
          <a:prstGeom prst="flowChartInputOutpu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dirty="0"/>
              <a:t>Я</a:t>
            </a:r>
          </a:p>
        </p:txBody>
      </p:sp>
    </p:spTree>
    <p:extLst>
      <p:ext uri="{BB962C8B-B14F-4D97-AF65-F5344CB8AC3E}">
        <p14:creationId xmlns:p14="http://schemas.microsoft.com/office/powerpoint/2010/main" val="9404830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447403"/>
            <a:ext cx="12192000" cy="74893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>
                <a:solidFill>
                  <a:schemeClr val="tx1"/>
                </a:solidFill>
                <a:latin typeface="Arial Black" panose="020B0A04020102020204" pitchFamily="34" charset="0"/>
              </a:rPr>
              <a:t>Цели и задачи проекта</a:t>
            </a: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108" y="290648"/>
            <a:ext cx="1643744" cy="1643744"/>
          </a:xfrm>
          <a:prstGeom prst="rect">
            <a:avLst/>
          </a:prstGeom>
        </p:spPr>
      </p:pic>
      <p:cxnSp>
        <p:nvCxnSpPr>
          <p:cNvPr id="12" name="Прямая соединительная линия 11"/>
          <p:cNvCxnSpPr/>
          <p:nvPr/>
        </p:nvCxnSpPr>
        <p:spPr>
          <a:xfrm>
            <a:off x="1045845" y="1129938"/>
            <a:ext cx="10493012" cy="0"/>
          </a:xfrm>
          <a:prstGeom prst="line">
            <a:avLst/>
          </a:prstGeom>
          <a:ln w="28575">
            <a:solidFill>
              <a:srgbClr val="4DB6A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" name="Рисунок 1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5852" y="1996431"/>
            <a:ext cx="807968" cy="822960"/>
          </a:xfrm>
          <a:prstGeom prst="rect">
            <a:avLst/>
          </a:prstGeom>
        </p:spPr>
      </p:pic>
      <p:pic>
        <p:nvPicPr>
          <p:cNvPr id="20" name="Рисунок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5852" y="3090446"/>
            <a:ext cx="807968" cy="822960"/>
          </a:xfrm>
          <a:prstGeom prst="rect">
            <a:avLst/>
          </a:prstGeom>
        </p:spPr>
      </p:pic>
      <p:pic>
        <p:nvPicPr>
          <p:cNvPr id="21" name="Рисунок 2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5852" y="4127857"/>
            <a:ext cx="807968" cy="822960"/>
          </a:xfrm>
          <a:prstGeom prst="rect">
            <a:avLst/>
          </a:prstGeom>
        </p:spPr>
      </p:pic>
      <p:pic>
        <p:nvPicPr>
          <p:cNvPr id="22" name="Рисунок 2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5852" y="5165268"/>
            <a:ext cx="807968" cy="822960"/>
          </a:xfrm>
          <a:prstGeom prst="rect">
            <a:avLst/>
          </a:prstGeom>
        </p:spPr>
      </p:pic>
      <p:sp>
        <p:nvSpPr>
          <p:cNvPr id="23" name="Прямоугольник 22"/>
          <p:cNvSpPr/>
          <p:nvPr/>
        </p:nvSpPr>
        <p:spPr>
          <a:xfrm>
            <a:off x="3370217" y="2081349"/>
            <a:ext cx="6244046" cy="73804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b="1" dirty="0">
                <a:solidFill>
                  <a:schemeClr val="tx1"/>
                </a:solidFill>
              </a:rPr>
              <a:t>Достижение предметных результатов</a:t>
            </a:r>
          </a:p>
        </p:txBody>
      </p:sp>
      <p:sp>
        <p:nvSpPr>
          <p:cNvPr id="24" name="Прямоугольник 23"/>
          <p:cNvSpPr/>
          <p:nvPr/>
        </p:nvSpPr>
        <p:spPr>
          <a:xfrm>
            <a:off x="3370217" y="3175364"/>
            <a:ext cx="6244046" cy="73804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b="1" dirty="0">
                <a:solidFill>
                  <a:schemeClr val="tx1"/>
                </a:solidFill>
              </a:rPr>
              <a:t>Повышение доли выпускников, преодолевающих минимальный порог ОГЭ</a:t>
            </a:r>
          </a:p>
        </p:txBody>
      </p:sp>
      <p:sp>
        <p:nvSpPr>
          <p:cNvPr id="25" name="Прямоугольник 24"/>
          <p:cNvSpPr/>
          <p:nvPr/>
        </p:nvSpPr>
        <p:spPr>
          <a:xfrm>
            <a:off x="3370217" y="4212775"/>
            <a:ext cx="6244046" cy="73804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b="1" dirty="0">
                <a:solidFill>
                  <a:schemeClr val="tx1"/>
                </a:solidFill>
              </a:rPr>
              <a:t>Создание модели сопровождения выпускников к ГИА на уровне ООО</a:t>
            </a:r>
          </a:p>
        </p:txBody>
      </p:sp>
      <p:sp>
        <p:nvSpPr>
          <p:cNvPr id="26" name="Прямоугольник 25"/>
          <p:cNvSpPr/>
          <p:nvPr/>
        </p:nvSpPr>
        <p:spPr>
          <a:xfrm>
            <a:off x="3370217" y="5257812"/>
            <a:ext cx="6244046" cy="73804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b="1" dirty="0">
                <a:solidFill>
                  <a:schemeClr val="tx1"/>
                </a:solidFill>
              </a:rPr>
              <a:t>Формирование позитивного отношения к сдаче ОГЭ</a:t>
            </a:r>
          </a:p>
        </p:txBody>
      </p:sp>
    </p:spTree>
    <p:extLst>
      <p:ext uri="{BB962C8B-B14F-4D97-AF65-F5344CB8AC3E}">
        <p14:creationId xmlns:p14="http://schemas.microsoft.com/office/powerpoint/2010/main" val="3979968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334399" y="277865"/>
            <a:ext cx="9857601" cy="74893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4000" dirty="0">
                <a:solidFill>
                  <a:schemeClr val="tx1"/>
                </a:solidFill>
                <a:latin typeface="Arial Black" panose="020B0A04020102020204" pitchFamily="34" charset="0"/>
              </a:rPr>
              <a:t>Участники проекта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771" y="182879"/>
            <a:ext cx="1833157" cy="938910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7256" y="2210717"/>
            <a:ext cx="930616" cy="895516"/>
          </a:xfrm>
          <a:prstGeom prst="rect">
            <a:avLst/>
          </a:prstGeom>
        </p:spPr>
      </p:pic>
      <p:sp>
        <p:nvSpPr>
          <p:cNvPr id="9" name="Прямоугольник 8"/>
          <p:cNvSpPr/>
          <p:nvPr/>
        </p:nvSpPr>
        <p:spPr>
          <a:xfrm>
            <a:off x="1555986" y="1397429"/>
            <a:ext cx="1941509" cy="58226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solidFill>
                  <a:schemeClr val="tx1"/>
                </a:solidFill>
                <a:latin typeface="Arial Black" panose="020B0A04020102020204" pitchFamily="34" charset="0"/>
              </a:rPr>
              <a:t>Организатор проекта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1749418" y="3207655"/>
            <a:ext cx="1434234" cy="52215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schemeClr val="tx1"/>
                </a:solidFill>
                <a:latin typeface="Arial Black" panose="020B0A04020102020204" pitchFamily="34" charset="0"/>
              </a:rPr>
              <a:t>Министерство образования и науки ЧР</a:t>
            </a:r>
          </a:p>
        </p:txBody>
      </p:sp>
      <p:pic>
        <p:nvPicPr>
          <p:cNvPr id="16" name="Рисунок 1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9800" y="2214776"/>
            <a:ext cx="930616" cy="895516"/>
          </a:xfrm>
          <a:prstGeom prst="rect">
            <a:avLst/>
          </a:prstGeom>
        </p:spPr>
      </p:pic>
      <p:sp>
        <p:nvSpPr>
          <p:cNvPr id="17" name="Прямоугольник 16"/>
          <p:cNvSpPr/>
          <p:nvPr/>
        </p:nvSpPr>
        <p:spPr>
          <a:xfrm>
            <a:off x="4924353" y="1401488"/>
            <a:ext cx="1941509" cy="58226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solidFill>
                  <a:schemeClr val="tx1"/>
                </a:solidFill>
                <a:latin typeface="Arial Black" panose="020B0A04020102020204" pitchFamily="34" charset="0"/>
              </a:rPr>
              <a:t>Региональный координатор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5165931" y="3211713"/>
            <a:ext cx="1434234" cy="52215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schemeClr val="tx1"/>
                </a:solidFill>
                <a:latin typeface="Arial Black" panose="020B0A04020102020204" pitchFamily="34" charset="0"/>
              </a:rPr>
              <a:t>ГБУ ЦОКО</a:t>
            </a:r>
          </a:p>
        </p:txBody>
      </p:sp>
      <p:pic>
        <p:nvPicPr>
          <p:cNvPr id="20" name="Рисунок 1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52344" y="1811080"/>
            <a:ext cx="1434233" cy="1381036"/>
          </a:xfrm>
          <a:prstGeom prst="rect">
            <a:avLst/>
          </a:prstGeom>
        </p:spPr>
      </p:pic>
      <p:sp>
        <p:nvSpPr>
          <p:cNvPr id="21" name="Прямоугольник 20"/>
          <p:cNvSpPr/>
          <p:nvPr/>
        </p:nvSpPr>
        <p:spPr>
          <a:xfrm>
            <a:off x="8544531" y="1381890"/>
            <a:ext cx="2091484" cy="58226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solidFill>
                  <a:schemeClr val="tx1"/>
                </a:solidFill>
                <a:latin typeface="Arial Black" panose="020B0A04020102020204" pitchFamily="34" charset="0"/>
              </a:rPr>
              <a:t>Муниципальный координатор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8866071" y="3192115"/>
            <a:ext cx="1434234" cy="52215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schemeClr val="tx1"/>
                </a:solidFill>
                <a:latin typeface="Arial Black" panose="020B0A04020102020204" pitchFamily="34" charset="0"/>
              </a:rPr>
              <a:t>РУО</a:t>
            </a:r>
          </a:p>
        </p:txBody>
      </p:sp>
      <p:pic>
        <p:nvPicPr>
          <p:cNvPr id="25" name="Рисунок 2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1722" y="4916141"/>
            <a:ext cx="1434234" cy="1287043"/>
          </a:xfrm>
          <a:prstGeom prst="rect">
            <a:avLst/>
          </a:prstGeom>
        </p:spPr>
      </p:pic>
      <p:sp>
        <p:nvSpPr>
          <p:cNvPr id="26" name="Прямоугольник 25"/>
          <p:cNvSpPr/>
          <p:nvPr/>
        </p:nvSpPr>
        <p:spPr>
          <a:xfrm>
            <a:off x="1406011" y="4333876"/>
            <a:ext cx="2091484" cy="58226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solidFill>
                  <a:schemeClr val="tx1"/>
                </a:solidFill>
                <a:latin typeface="Arial Black" panose="020B0A04020102020204" pitchFamily="34" charset="0"/>
              </a:rPr>
              <a:t>Пункт реализации </a:t>
            </a:r>
          </a:p>
        </p:txBody>
      </p:sp>
      <p:sp>
        <p:nvSpPr>
          <p:cNvPr id="27" name="Прямоугольник 26"/>
          <p:cNvSpPr/>
          <p:nvPr/>
        </p:nvSpPr>
        <p:spPr>
          <a:xfrm>
            <a:off x="1845450" y="6144101"/>
            <a:ext cx="1434234" cy="52215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schemeClr val="tx1"/>
                </a:solidFill>
                <a:latin typeface="Arial Black" panose="020B0A04020102020204" pitchFamily="34" charset="0"/>
              </a:rPr>
              <a:t>ОО</a:t>
            </a:r>
          </a:p>
        </p:txBody>
      </p:sp>
      <p:pic>
        <p:nvPicPr>
          <p:cNvPr id="29" name="Рисунок 28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3837" y="5071600"/>
            <a:ext cx="942540" cy="895515"/>
          </a:xfrm>
          <a:prstGeom prst="rect">
            <a:avLst/>
          </a:prstGeom>
        </p:spPr>
      </p:pic>
      <p:sp>
        <p:nvSpPr>
          <p:cNvPr id="30" name="Прямоугольник 29"/>
          <p:cNvSpPr/>
          <p:nvPr/>
        </p:nvSpPr>
        <p:spPr>
          <a:xfrm>
            <a:off x="4924353" y="4333876"/>
            <a:ext cx="1941509" cy="58226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solidFill>
                  <a:schemeClr val="tx1"/>
                </a:solidFill>
                <a:latin typeface="Arial Black" panose="020B0A04020102020204" pitchFamily="34" charset="0"/>
              </a:rPr>
              <a:t>Тьюторы</a:t>
            </a:r>
          </a:p>
        </p:txBody>
      </p:sp>
      <p:sp>
        <p:nvSpPr>
          <p:cNvPr id="31" name="Прямоугольник 30"/>
          <p:cNvSpPr/>
          <p:nvPr/>
        </p:nvSpPr>
        <p:spPr>
          <a:xfrm>
            <a:off x="5117785" y="6083992"/>
            <a:ext cx="1434234" cy="52215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schemeClr val="tx1"/>
                </a:solidFill>
                <a:latin typeface="Arial Black" panose="020B0A04020102020204" pitchFamily="34" charset="0"/>
              </a:rPr>
              <a:t>Учителя предметники</a:t>
            </a:r>
          </a:p>
        </p:txBody>
      </p:sp>
      <p:pic>
        <p:nvPicPr>
          <p:cNvPr id="32" name="Рисунок 31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63835" y="4928748"/>
            <a:ext cx="1026969" cy="1026969"/>
          </a:xfrm>
          <a:prstGeom prst="rect">
            <a:avLst/>
          </a:prstGeom>
        </p:spPr>
      </p:pic>
      <p:sp>
        <p:nvSpPr>
          <p:cNvPr id="33" name="Прямоугольник 32"/>
          <p:cNvSpPr/>
          <p:nvPr/>
        </p:nvSpPr>
        <p:spPr>
          <a:xfrm>
            <a:off x="8948144" y="5980931"/>
            <a:ext cx="1434234" cy="52215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schemeClr val="tx1"/>
                </a:solidFill>
                <a:latin typeface="Arial Black" panose="020B0A04020102020204" pitchFamily="34" charset="0"/>
              </a:rPr>
              <a:t>Учащиеся 9-х классов</a:t>
            </a:r>
          </a:p>
        </p:txBody>
      </p:sp>
      <p:sp>
        <p:nvSpPr>
          <p:cNvPr id="34" name="Прямоугольник 33"/>
          <p:cNvSpPr/>
          <p:nvPr/>
        </p:nvSpPr>
        <p:spPr>
          <a:xfrm>
            <a:off x="8694506" y="4333876"/>
            <a:ext cx="1941509" cy="58226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solidFill>
                  <a:schemeClr val="tx1"/>
                </a:solidFill>
                <a:latin typeface="Arial Black" panose="020B0A04020102020204" pitchFamily="34" charset="0"/>
              </a:rPr>
              <a:t>Участники</a:t>
            </a:r>
          </a:p>
        </p:txBody>
      </p:sp>
      <p:cxnSp>
        <p:nvCxnSpPr>
          <p:cNvPr id="37" name="Прямая соединительная линия 36"/>
          <p:cNvCxnSpPr/>
          <p:nvPr/>
        </p:nvCxnSpPr>
        <p:spPr>
          <a:xfrm flipV="1">
            <a:off x="3597432" y="2738845"/>
            <a:ext cx="1172809" cy="8709"/>
          </a:xfrm>
          <a:prstGeom prst="line">
            <a:avLst/>
          </a:prstGeom>
          <a:ln w="76200">
            <a:solidFill>
              <a:schemeClr val="accent2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 flipV="1">
            <a:off x="7019975" y="2747554"/>
            <a:ext cx="1172809" cy="8709"/>
          </a:xfrm>
          <a:prstGeom prst="line">
            <a:avLst/>
          </a:prstGeom>
          <a:ln w="76200">
            <a:solidFill>
              <a:schemeClr val="accent2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 flipV="1">
            <a:off x="10733441" y="2661017"/>
            <a:ext cx="1172809" cy="8709"/>
          </a:xfrm>
          <a:prstGeom prst="line">
            <a:avLst/>
          </a:prstGeom>
          <a:ln w="76200">
            <a:solidFill>
              <a:schemeClr val="accent2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 flipH="1" flipV="1">
            <a:off x="11870853" y="2639510"/>
            <a:ext cx="35397" cy="1389565"/>
          </a:xfrm>
          <a:prstGeom prst="line">
            <a:avLst/>
          </a:prstGeom>
          <a:ln w="76200">
            <a:solidFill>
              <a:schemeClr val="accent2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 flipV="1">
            <a:off x="775063" y="3985805"/>
            <a:ext cx="11171038" cy="43270"/>
          </a:xfrm>
          <a:prstGeom prst="line">
            <a:avLst/>
          </a:prstGeom>
          <a:ln w="76200">
            <a:solidFill>
              <a:schemeClr val="accent2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 flipH="1" flipV="1">
            <a:off x="810899" y="4016150"/>
            <a:ext cx="8708" cy="1426082"/>
          </a:xfrm>
          <a:prstGeom prst="line">
            <a:avLst/>
          </a:prstGeom>
          <a:ln w="76200">
            <a:solidFill>
              <a:schemeClr val="accent2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/>
          <p:nvPr/>
        </p:nvCxnSpPr>
        <p:spPr>
          <a:xfrm flipV="1">
            <a:off x="775063" y="5405850"/>
            <a:ext cx="1172809" cy="8709"/>
          </a:xfrm>
          <a:prstGeom prst="line">
            <a:avLst/>
          </a:prstGeom>
          <a:ln w="76200">
            <a:solidFill>
              <a:schemeClr val="accent2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/>
          <p:nvPr/>
        </p:nvCxnSpPr>
        <p:spPr>
          <a:xfrm flipV="1">
            <a:off x="3600479" y="5384079"/>
            <a:ext cx="1172809" cy="8709"/>
          </a:xfrm>
          <a:prstGeom prst="line">
            <a:avLst/>
          </a:prstGeom>
          <a:ln w="76200">
            <a:solidFill>
              <a:schemeClr val="accent2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/>
          <p:nvPr/>
        </p:nvCxnSpPr>
        <p:spPr>
          <a:xfrm flipV="1">
            <a:off x="7019975" y="5371015"/>
            <a:ext cx="1172809" cy="8709"/>
          </a:xfrm>
          <a:prstGeom prst="line">
            <a:avLst/>
          </a:prstGeom>
          <a:ln w="76200">
            <a:solidFill>
              <a:schemeClr val="accent2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259600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Рисунок 3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11304" y="5319448"/>
            <a:ext cx="1227909" cy="1227909"/>
          </a:xfrm>
          <a:prstGeom prst="rect">
            <a:avLst/>
          </a:prstGeom>
        </p:spPr>
      </p:pic>
      <p:sp>
        <p:nvSpPr>
          <p:cNvPr id="30" name="Прямоугольник 29"/>
          <p:cNvSpPr/>
          <p:nvPr/>
        </p:nvSpPr>
        <p:spPr>
          <a:xfrm>
            <a:off x="-36684" y="4438634"/>
            <a:ext cx="1144010" cy="241936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38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3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334399" y="289286"/>
            <a:ext cx="9857601" cy="74893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4000" dirty="0">
                <a:solidFill>
                  <a:schemeClr val="tx1"/>
                </a:solidFill>
                <a:latin typeface="Arial Black" panose="020B0A04020102020204" pitchFamily="34" charset="0"/>
              </a:rPr>
              <a:t>Алгоритм работы в проекте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9926" y="144643"/>
            <a:ext cx="1104900" cy="1038225"/>
          </a:xfrm>
          <a:prstGeom prst="rect">
            <a:avLst/>
          </a:prstGeom>
        </p:spPr>
      </p:pic>
      <p:sp>
        <p:nvSpPr>
          <p:cNvPr id="12" name="Скругленный прямоугольник 11"/>
          <p:cNvSpPr/>
          <p:nvPr/>
        </p:nvSpPr>
        <p:spPr>
          <a:xfrm>
            <a:off x="7759934" y="1472684"/>
            <a:ext cx="4281829" cy="323259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  <a:latin typeface="Arial Black" panose="020B0A04020102020204" pitchFamily="34" charset="0"/>
              </a:rPr>
              <a:t>Реализация проекта</a:t>
            </a:r>
          </a:p>
        </p:txBody>
      </p:sp>
      <p:pic>
        <p:nvPicPr>
          <p:cNvPr id="13" name="Рисунок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9939" y="1996473"/>
            <a:ext cx="410041" cy="394576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8860" y="2665841"/>
            <a:ext cx="676907" cy="651800"/>
          </a:xfrm>
          <a:prstGeom prst="rect">
            <a:avLst/>
          </a:prstGeom>
        </p:spPr>
      </p:pic>
      <p:pic>
        <p:nvPicPr>
          <p:cNvPr id="15" name="Рисунок 1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0305" y="3628476"/>
            <a:ext cx="777865" cy="698035"/>
          </a:xfrm>
          <a:prstGeom prst="rect">
            <a:avLst/>
          </a:prstGeom>
        </p:spPr>
      </p:pic>
      <p:sp>
        <p:nvSpPr>
          <p:cNvPr id="16" name="Скругленный прямоугольник 15"/>
          <p:cNvSpPr/>
          <p:nvPr/>
        </p:nvSpPr>
        <p:spPr>
          <a:xfrm>
            <a:off x="8223852" y="1863643"/>
            <a:ext cx="3817911" cy="74739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300" dirty="0">
                <a:solidFill>
                  <a:schemeClr val="accent1"/>
                </a:solidFill>
                <a:latin typeface="Arial Black" panose="020B0A04020102020204" pitchFamily="34" charset="0"/>
              </a:rPr>
              <a:t>Размещает в личных кабинетах ОО на </a:t>
            </a:r>
            <a:r>
              <a:rPr lang="en-US" sz="1300" dirty="0">
                <a:solidFill>
                  <a:schemeClr val="accent1"/>
                </a:solidFill>
                <a:latin typeface="Arial Black" panose="020B0A04020102020204" pitchFamily="34" charset="0"/>
              </a:rPr>
              <a:t>monit95.ru</a:t>
            </a:r>
            <a:r>
              <a:rPr lang="ru-RU" sz="1300" dirty="0">
                <a:solidFill>
                  <a:schemeClr val="accent1"/>
                </a:solidFill>
                <a:latin typeface="Arial Black" panose="020B0A04020102020204" pitchFamily="34" charset="0"/>
              </a:rPr>
              <a:t> КТП, а также промежуточные и итоговые контрольные задания</a:t>
            </a: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8223852" y="2673896"/>
            <a:ext cx="3817911" cy="807733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300" dirty="0">
                <a:solidFill>
                  <a:schemeClr val="accent1"/>
                </a:solidFill>
                <a:latin typeface="Arial Black" panose="020B0A04020102020204" pitchFamily="34" charset="0"/>
              </a:rPr>
              <a:t>Согласно КТП заполняет форму отчета о проведенной контрольной работе в ОО, отслеживает проведения занятий в ОО</a:t>
            </a: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8223853" y="3615140"/>
            <a:ext cx="3817910" cy="1159083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300" dirty="0">
                <a:solidFill>
                  <a:schemeClr val="accent1"/>
                </a:solidFill>
                <a:latin typeface="Arial Black" panose="020B0A04020102020204" pitchFamily="34" charset="0"/>
              </a:rPr>
              <a:t>Школьный координатор контролирует реализацию КТП, выполнение контрольных работ, организует проведение занятий и заносит результаты работ в </a:t>
            </a:r>
            <a:r>
              <a:rPr lang="ru-RU" sz="1300" dirty="0" err="1">
                <a:solidFill>
                  <a:schemeClr val="accent1"/>
                </a:solidFill>
                <a:latin typeface="Arial Black" panose="020B0A04020102020204" pitchFamily="34" charset="0"/>
              </a:rPr>
              <a:t>гугл</a:t>
            </a:r>
            <a:r>
              <a:rPr lang="ru-RU" sz="1300" dirty="0">
                <a:solidFill>
                  <a:schemeClr val="accent1"/>
                </a:solidFill>
                <a:latin typeface="Arial Black" panose="020B0A04020102020204" pitchFamily="34" charset="0"/>
              </a:rPr>
              <a:t>-форму</a:t>
            </a: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1010042" y="1472684"/>
            <a:ext cx="5059817" cy="51296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  <a:latin typeface="Arial Black" panose="020B0A04020102020204" pitchFamily="34" charset="0"/>
              </a:rPr>
              <a:t>Организационный момент</a:t>
            </a:r>
          </a:p>
        </p:txBody>
      </p:sp>
      <p:pic>
        <p:nvPicPr>
          <p:cNvPr id="20" name="Рисунок 1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0042" y="2130054"/>
            <a:ext cx="410041" cy="394576"/>
          </a:xfrm>
          <a:prstGeom prst="rect">
            <a:avLst/>
          </a:prstGeom>
        </p:spPr>
      </p:pic>
      <p:sp>
        <p:nvSpPr>
          <p:cNvPr id="21" name="Скругленный прямоугольник 20"/>
          <p:cNvSpPr/>
          <p:nvPr/>
        </p:nvSpPr>
        <p:spPr>
          <a:xfrm>
            <a:off x="1473960" y="2117543"/>
            <a:ext cx="4595899" cy="45026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dirty="0">
                <a:solidFill>
                  <a:schemeClr val="accent1"/>
                </a:solidFill>
                <a:latin typeface="Arial Black" panose="020B0A04020102020204" pitchFamily="34" charset="0"/>
              </a:rPr>
              <a:t>Приказ о назначении координатора, разработка Положения, КТП – ГБУ ЦОКО</a:t>
            </a:r>
          </a:p>
        </p:txBody>
      </p:sp>
      <p:pic>
        <p:nvPicPr>
          <p:cNvPr id="23" name="Рисунок 2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6608" y="2567807"/>
            <a:ext cx="676907" cy="651800"/>
          </a:xfrm>
          <a:prstGeom prst="rect">
            <a:avLst/>
          </a:prstGeom>
        </p:spPr>
      </p:pic>
      <p:sp>
        <p:nvSpPr>
          <p:cNvPr id="24" name="Скругленный прямоугольник 23"/>
          <p:cNvSpPr/>
          <p:nvPr/>
        </p:nvSpPr>
        <p:spPr>
          <a:xfrm>
            <a:off x="1473959" y="2700134"/>
            <a:ext cx="4595900" cy="45026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dirty="0">
                <a:solidFill>
                  <a:schemeClr val="accent1"/>
                </a:solidFill>
                <a:latin typeface="Arial Black" panose="020B0A04020102020204" pitchFamily="34" charset="0"/>
              </a:rPr>
              <a:t>Приказ о назначении муниципального координатора - РУО</a:t>
            </a:r>
          </a:p>
        </p:txBody>
      </p:sp>
      <p:pic>
        <p:nvPicPr>
          <p:cNvPr id="25" name="Рисунок 2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199" y="3279075"/>
            <a:ext cx="777865" cy="698035"/>
          </a:xfrm>
          <a:prstGeom prst="rect">
            <a:avLst/>
          </a:prstGeom>
        </p:spPr>
      </p:pic>
      <p:sp>
        <p:nvSpPr>
          <p:cNvPr id="26" name="Скругленный прямоугольник 25"/>
          <p:cNvSpPr/>
          <p:nvPr/>
        </p:nvSpPr>
        <p:spPr>
          <a:xfrm>
            <a:off x="1476688" y="3262784"/>
            <a:ext cx="4593171" cy="90207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dirty="0">
                <a:solidFill>
                  <a:schemeClr val="accent1"/>
                </a:solidFill>
                <a:latin typeface="Arial Black" panose="020B0A04020102020204" pitchFamily="34" charset="0"/>
              </a:rPr>
              <a:t>Приказ о назначении школьного координатора, учителей предметников, утверждение списков обучающихся и графика занятий - ОО</a:t>
            </a: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1009816" y="4514842"/>
            <a:ext cx="5060044" cy="323259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  <a:latin typeface="Arial Black" panose="020B0A04020102020204" pitchFamily="34" charset="0"/>
              </a:rPr>
              <a:t>Заключительный этап</a:t>
            </a:r>
          </a:p>
        </p:txBody>
      </p:sp>
      <p:pic>
        <p:nvPicPr>
          <p:cNvPr id="28" name="Рисунок 2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0042" y="4981257"/>
            <a:ext cx="410041" cy="394576"/>
          </a:xfrm>
          <a:prstGeom prst="rect">
            <a:avLst/>
          </a:prstGeom>
        </p:spPr>
      </p:pic>
      <p:sp>
        <p:nvSpPr>
          <p:cNvPr id="29" name="Скругленный прямоугольник 28"/>
          <p:cNvSpPr/>
          <p:nvPr/>
        </p:nvSpPr>
        <p:spPr>
          <a:xfrm>
            <a:off x="1473959" y="4923512"/>
            <a:ext cx="4595900" cy="558173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200" dirty="0">
                <a:solidFill>
                  <a:schemeClr val="accent1"/>
                </a:solidFill>
                <a:latin typeface="Arial Black" panose="020B0A04020102020204" pitchFamily="34" charset="0"/>
              </a:rPr>
              <a:t>Проведение выходной диагностики и анализ результатов по итогам проделанной работы в проекте</a:t>
            </a:r>
          </a:p>
        </p:txBody>
      </p:sp>
      <p:sp>
        <p:nvSpPr>
          <p:cNvPr id="31" name="Прямоугольник 30"/>
          <p:cNvSpPr/>
          <p:nvPr/>
        </p:nvSpPr>
        <p:spPr>
          <a:xfrm>
            <a:off x="6474850" y="1472684"/>
            <a:ext cx="1144010" cy="241936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38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2</a:t>
            </a:r>
          </a:p>
        </p:txBody>
      </p:sp>
      <p:sp>
        <p:nvSpPr>
          <p:cNvPr id="32" name="Прямоугольник 31"/>
          <p:cNvSpPr/>
          <p:nvPr/>
        </p:nvSpPr>
        <p:spPr>
          <a:xfrm>
            <a:off x="-134195" y="1472685"/>
            <a:ext cx="1144010" cy="241936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38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1</a:t>
            </a:r>
          </a:p>
        </p:txBody>
      </p:sp>
      <p:pic>
        <p:nvPicPr>
          <p:cNvPr id="34" name="Рисунок 33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199" y="5319448"/>
            <a:ext cx="814843" cy="651800"/>
          </a:xfrm>
          <a:prstGeom prst="rect">
            <a:avLst/>
          </a:prstGeom>
        </p:spPr>
      </p:pic>
      <p:sp>
        <p:nvSpPr>
          <p:cNvPr id="35" name="Скругленный прямоугольник 34"/>
          <p:cNvSpPr/>
          <p:nvPr/>
        </p:nvSpPr>
        <p:spPr>
          <a:xfrm>
            <a:off x="1473959" y="5539343"/>
            <a:ext cx="4595900" cy="43190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300" dirty="0">
                <a:solidFill>
                  <a:schemeClr val="accent1"/>
                </a:solidFill>
                <a:latin typeface="Arial Black" panose="020B0A04020102020204" pitchFamily="34" charset="0"/>
              </a:rPr>
              <a:t>По итогам выходной диагностики направляет отчет региональному координатору</a:t>
            </a:r>
          </a:p>
        </p:txBody>
      </p:sp>
      <p:sp>
        <p:nvSpPr>
          <p:cNvPr id="37" name="Скругленный прямоугольник 36"/>
          <p:cNvSpPr/>
          <p:nvPr/>
        </p:nvSpPr>
        <p:spPr>
          <a:xfrm>
            <a:off x="1486093" y="6020001"/>
            <a:ext cx="4583765" cy="711371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300" dirty="0">
                <a:solidFill>
                  <a:schemeClr val="accent1"/>
                </a:solidFill>
                <a:latin typeface="Arial Black" panose="020B0A04020102020204" pitchFamily="34" charset="0"/>
              </a:rPr>
              <a:t>Организует итоговую выходную диагностику, заносит результаты в электронную таблицу</a:t>
            </a:r>
          </a:p>
        </p:txBody>
      </p:sp>
      <p:sp>
        <p:nvSpPr>
          <p:cNvPr id="38" name="Скругленный прямоугольник 37"/>
          <p:cNvSpPr/>
          <p:nvPr/>
        </p:nvSpPr>
        <p:spPr>
          <a:xfrm>
            <a:off x="7046855" y="4850754"/>
            <a:ext cx="5059817" cy="51296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  <a:latin typeface="Arial Black" panose="020B0A04020102020204" pitchFamily="34" charset="0"/>
              </a:rPr>
              <a:t>Срок реализации проекта</a:t>
            </a:r>
          </a:p>
        </p:txBody>
      </p:sp>
      <p:sp>
        <p:nvSpPr>
          <p:cNvPr id="40" name="Скругленный прямоугольник 39"/>
          <p:cNvSpPr/>
          <p:nvPr/>
        </p:nvSpPr>
        <p:spPr>
          <a:xfrm>
            <a:off x="8225974" y="5516671"/>
            <a:ext cx="3817910" cy="895657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32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Arial Black" panose="020B0A04020102020204" pitchFamily="34" charset="0"/>
              </a:rPr>
              <a:t>Декабрь 2022 Апрель 2023</a:t>
            </a:r>
          </a:p>
        </p:txBody>
      </p:sp>
      <p:pic>
        <p:nvPicPr>
          <p:cNvPr id="36" name="Рисунок 35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1178" y="6060971"/>
            <a:ext cx="690325" cy="6194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19202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" y="289286"/>
            <a:ext cx="12192000" cy="74893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>
                <a:solidFill>
                  <a:schemeClr val="tx1"/>
                </a:solidFill>
                <a:latin typeface="Arial Black" panose="020B0A04020102020204" pitchFamily="34" charset="0"/>
              </a:rPr>
              <a:t>Ожидаемый </a:t>
            </a:r>
            <a:r>
              <a:rPr lang="ru-RU" sz="4000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результат</a:t>
            </a:r>
          </a:p>
        </p:txBody>
      </p:sp>
      <p:grpSp>
        <p:nvGrpSpPr>
          <p:cNvPr id="16" name="Группа 15"/>
          <p:cNvGrpSpPr/>
          <p:nvPr/>
        </p:nvGrpSpPr>
        <p:grpSpPr>
          <a:xfrm>
            <a:off x="1913264" y="1233778"/>
            <a:ext cx="8365473" cy="4335342"/>
            <a:chOff x="1023466" y="1216192"/>
            <a:chExt cx="8365473" cy="4335342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1058622" y="1222048"/>
              <a:ext cx="3050849" cy="4329486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1F4E79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1041044" y="1216192"/>
              <a:ext cx="3050849" cy="993433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1F4E7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pic>
          <p:nvPicPr>
            <p:cNvPr id="8" name="Picture 2" descr="https://cdn-icons-png.flaticon.com/512/4643/4643749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79686" y="1290603"/>
              <a:ext cx="844611" cy="84461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9" name="TextBox 8"/>
            <p:cNvSpPr txBox="1"/>
            <p:nvPr/>
          </p:nvSpPr>
          <p:spPr>
            <a:xfrm>
              <a:off x="1834786" y="1547202"/>
              <a:ext cx="232303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b="1" dirty="0">
                  <a:latin typeface="Arial" panose="020B0604020202020204" pitchFamily="34" charset="0"/>
                  <a:cs typeface="Arial" panose="020B0604020202020204" pitchFamily="34" charset="0"/>
                </a:rPr>
                <a:t>Обучающиеся группы риска 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1023466" y="2135214"/>
              <a:ext cx="3050849" cy="34163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ru-RU" dirty="0"/>
                <a:t>Будут сформированы умения написания изложения и сочинения. 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ru-RU" dirty="0"/>
                <a:t>Повысится уровень предметных компетенций обучающихся 9 классов «группы риска».</a:t>
              </a:r>
              <a:endParaRPr lang="en-US" dirty="0"/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ru-RU" dirty="0"/>
                <a:t>Повторят изученный материал за курс основного общего образования по русскому языку и математике. </a:t>
              </a:r>
              <a:endParaRPr lang="en-US" dirty="0"/>
            </a:p>
          </p:txBody>
        </p:sp>
        <p:sp>
          <p:nvSpPr>
            <p:cNvPr id="11" name="Прямоугольник 10"/>
            <p:cNvSpPr/>
            <p:nvPr/>
          </p:nvSpPr>
          <p:spPr>
            <a:xfrm>
              <a:off x="6338090" y="1217927"/>
              <a:ext cx="3050849" cy="4333607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1F4E79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" name="Прямоугольник 11"/>
            <p:cNvSpPr/>
            <p:nvPr/>
          </p:nvSpPr>
          <p:spPr>
            <a:xfrm>
              <a:off x="6338090" y="1217927"/>
              <a:ext cx="3050849" cy="993433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1F4E7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pic>
          <p:nvPicPr>
            <p:cNvPr id="13" name="Picture 2" descr="https://cdn-icons-png.flaticon.com/512/1993/1993258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52171" y="1264643"/>
              <a:ext cx="900000" cy="900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4" name="TextBox 13"/>
            <p:cNvSpPr txBox="1"/>
            <p:nvPr/>
          </p:nvSpPr>
          <p:spPr>
            <a:xfrm>
              <a:off x="7065907" y="1391477"/>
              <a:ext cx="232303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b="1" dirty="0">
                  <a:latin typeface="Arial" panose="020B0604020202020204" pitchFamily="34" charset="0"/>
                  <a:cs typeface="Arial" panose="020B0604020202020204" pitchFamily="34" charset="0"/>
                </a:rPr>
                <a:t>Учителя-участники проекта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6337471" y="2205505"/>
              <a:ext cx="3050849" cy="258532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ru-RU" dirty="0"/>
                <a:t>Получат инструменты для системной подготовки детей к ОГЭ. 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ru-RU" dirty="0"/>
                <a:t>Повысят качество знаний по преподаваемому предмету у обучающихся.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ru-RU" dirty="0"/>
                <a:t>Повысят предметные компетенции </a:t>
              </a:r>
              <a:r>
                <a:rPr lang="ru-RU"/>
                <a:t>по подготовке к ОГЭ.</a:t>
              </a:r>
              <a:endParaRPr lang="ru-RU" dirty="0"/>
            </a:p>
          </p:txBody>
        </p:sp>
      </p:grpSp>
    </p:spTree>
    <p:extLst>
      <p:ext uri="{BB962C8B-B14F-4D97-AF65-F5344CB8AC3E}">
        <p14:creationId xmlns:p14="http://schemas.microsoft.com/office/powerpoint/2010/main" val="69205826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373</TotalTime>
  <Words>272</Words>
  <Application>Microsoft Office PowerPoint</Application>
  <PresentationFormat>Широкоэкранный</PresentationFormat>
  <Paragraphs>50</Paragraphs>
  <Slides>5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1" baseType="lpstr">
      <vt:lpstr>Arial</vt:lpstr>
      <vt:lpstr>Arial Black</vt:lpstr>
      <vt:lpstr>Calibri</vt:lpstr>
      <vt:lpstr>Calibri Light</vt:lpstr>
      <vt:lpstr>Franklin Gothic Demi</vt:lpstr>
      <vt:lpstr>Тема Office</vt:lpstr>
      <vt:lpstr>   СДАМ ОГЭ!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diakov.net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RePack by Diakov</dc:creator>
  <cp:lastModifiedBy>Шахруди Бечиев</cp:lastModifiedBy>
  <cp:revision>34</cp:revision>
  <dcterms:created xsi:type="dcterms:W3CDTF">2022-11-24T07:41:21Z</dcterms:created>
  <dcterms:modified xsi:type="dcterms:W3CDTF">2022-11-28T11:04:12Z</dcterms:modified>
</cp:coreProperties>
</file>