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99"/>
  </p:notesMasterIdLst>
  <p:handoutMasterIdLst>
    <p:handoutMasterId r:id="rId100"/>
  </p:handoutMasterIdLst>
  <p:sldIdLst>
    <p:sldId id="256" r:id="rId3"/>
    <p:sldId id="265" r:id="rId4"/>
    <p:sldId id="266" r:id="rId5"/>
    <p:sldId id="268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20" r:id="rId31"/>
    <p:sldId id="363" r:id="rId32"/>
    <p:sldId id="319" r:id="rId33"/>
    <p:sldId id="272" r:id="rId34"/>
    <p:sldId id="273" r:id="rId35"/>
    <p:sldId id="275" r:id="rId36"/>
    <p:sldId id="276" r:id="rId37"/>
    <p:sldId id="277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6" r:id="rId74"/>
    <p:sldId id="357" r:id="rId75"/>
    <p:sldId id="358" r:id="rId76"/>
    <p:sldId id="359" r:id="rId77"/>
    <p:sldId id="360" r:id="rId78"/>
    <p:sldId id="361" r:id="rId79"/>
    <p:sldId id="274" r:id="rId80"/>
    <p:sldId id="269" r:id="rId81"/>
    <p:sldId id="278" r:id="rId82"/>
    <p:sldId id="279" r:id="rId83"/>
    <p:sldId id="280" r:id="rId84"/>
    <p:sldId id="281" r:id="rId85"/>
    <p:sldId id="282" r:id="rId86"/>
    <p:sldId id="283" r:id="rId87"/>
    <p:sldId id="284" r:id="rId88"/>
    <p:sldId id="286" r:id="rId89"/>
    <p:sldId id="285" r:id="rId90"/>
    <p:sldId id="287" r:id="rId91"/>
    <p:sldId id="289" r:id="rId92"/>
    <p:sldId id="290" r:id="rId93"/>
    <p:sldId id="291" r:id="rId94"/>
    <p:sldId id="292" r:id="rId95"/>
    <p:sldId id="293" r:id="rId96"/>
    <p:sldId id="288" r:id="rId97"/>
    <p:sldId id="362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5" autoAdjust="0"/>
    <p:restoredTop sz="94660"/>
  </p:normalViewPr>
  <p:slideViewPr>
    <p:cSldViewPr snapToGrid="0">
      <p:cViewPr>
        <p:scale>
          <a:sx n="62" d="100"/>
          <a:sy n="62" d="100"/>
        </p:scale>
        <p:origin x="42" y="21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6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857A94-017C-4B62-90BF-8FD7487B7285}" type="slidenum">
              <a:rPr lang="ru-RU" smtClean="0">
                <a:latin typeface="Arial" pitchFamily="34" charset="0"/>
              </a:rPr>
              <a:pPr/>
              <a:t>17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2080" tIns="46040" rIns="92080" bIns="460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5481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F23002-07FF-4CD0-8514-9959AAC8591B}" type="slidenum">
              <a:rPr lang="ru-RU" smtClean="0"/>
              <a:pPr eaLnBrk="1" hangingPunct="1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07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F23002-07FF-4CD0-8514-9959AAC8591B}" type="slidenum">
              <a:rPr lang="ru-RU" smtClean="0"/>
              <a:pPr eaLnBrk="1" hangingPunct="1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07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F23002-07FF-4CD0-8514-9959AAC8591B}" type="slidenum">
              <a:rPr lang="ru-RU" smtClean="0"/>
              <a:pPr eaLnBrk="1" hangingPunct="1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1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F23002-07FF-4CD0-8514-9959AAC8591B}" type="slidenum">
              <a:rPr lang="ru-RU" smtClean="0"/>
              <a:pPr eaLnBrk="1" hangingPunct="1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544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F23002-07FF-4CD0-8514-9959AAC8591B}" type="slidenum">
              <a:rPr lang="ru-RU" smtClean="0"/>
              <a:pPr eaLnBrk="1" hangingPunct="1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51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6E9BF3-D0E1-4B74-90EA-379729100DF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/>
              <a:t>67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677863"/>
            <a:ext cx="6121400" cy="34448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3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65100" rtl="0">
              <a:spcBef>
                <a:spcPts val="0"/>
              </a:spcBef>
              <a:buFont typeface="Cantarell"/>
              <a:buChar char="•"/>
              <a:defRPr/>
            </a:lvl1pPr>
            <a:lvl2pPr marL="742950" indent="-133350" rtl="0">
              <a:spcBef>
                <a:spcPts val="0"/>
              </a:spcBef>
              <a:buFont typeface="Cantarell"/>
              <a:buChar char="–"/>
              <a:defRPr/>
            </a:lvl2pPr>
            <a:lvl3pPr marL="1143000" indent="-76200" rtl="0">
              <a:spcBef>
                <a:spcPts val="0"/>
              </a:spcBef>
              <a:buFont typeface="Cantarell"/>
              <a:buChar char="•"/>
              <a:defRPr/>
            </a:lvl3pPr>
            <a:lvl4pPr marL="1600200" indent="-101600" rtl="0">
              <a:spcBef>
                <a:spcPts val="0"/>
              </a:spcBef>
              <a:buFont typeface="Cantarell"/>
              <a:buChar char="–"/>
              <a:defRPr/>
            </a:lvl4pPr>
            <a:lvl5pPr marL="2057400" indent="-101600" rtl="0">
              <a:spcBef>
                <a:spcPts val="0"/>
              </a:spcBef>
              <a:buFont typeface="Cantarell"/>
              <a:buChar char="»"/>
              <a:defRPr/>
            </a:lvl5pPr>
            <a:lvl6pPr marL="2514600" indent="-101600" rtl="0">
              <a:spcBef>
                <a:spcPts val="0"/>
              </a:spcBef>
              <a:buChar char="•"/>
              <a:defRPr/>
            </a:lvl6pPr>
            <a:lvl7pPr marL="2971800" indent="-101600" rtl="0">
              <a:spcBef>
                <a:spcPts val="0"/>
              </a:spcBef>
              <a:buChar char="•"/>
              <a:defRPr/>
            </a:lvl7pPr>
            <a:lvl8pPr marL="3429000" indent="-101600" rtl="0">
              <a:spcBef>
                <a:spcPts val="0"/>
              </a:spcBef>
              <a:buChar char="•"/>
              <a:defRPr/>
            </a:lvl8pPr>
            <a:lvl9pPr marL="3886200" indent="-101600" rtl="0">
              <a:spcBef>
                <a:spcPts val="0"/>
              </a:spcBef>
              <a:buChar char="•"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9600" y="35946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000" b="0" i="0" u="none" strike="noStrike" cap="none" baseline="0"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ru-RU" smtClean="0"/>
              <a:pPr>
                <a:buSzPct val="25000"/>
              </a:pPr>
              <a:t>‹#›</a:t>
            </a:fld>
            <a:endParaRPr lang="ru-RU"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24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15.11.2017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ru-RU" smtClean="0"/>
              <a:pPr/>
              <a:t>15.11.2017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fgosreestr.r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6;&#1083;&#1086;&#1078;&#1077;&#1085;&#1080;&#1077;%20&#1080;%20&#1086;%20&#1092;&#1086;&#1088;&#1084;&#1072;&#1093;,%20&#1087;&#1077;&#1088;&#1080;&#1086;&#1076;&#1080;&#1095;&#1085;&#1086;&#1089;&#1090;&#1080;%20&#1080;%20&#1087;&#1086;&#1088;&#1103;&#1076;&#1082;&#1077;%20&#1090;&#1077;&#1082;&#1091;&#1097;&#1077;&#1075;&#1086;%20&#1082;&#1086;&#1085;&#1090;&#1088;&#1086;&#1083;&#1103;.pdf" TargetMode="External"/><Relationship Id="rId2" Type="http://schemas.openxmlformats.org/officeDocument/2006/relationships/hyperlink" Target="OOP-2017-201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&#1087;&#1086;&#1083;&#1086;&#1078;&#1077;&#1085;&#1080;&#1077;_2017.docx" TargetMode="External"/><Relationship Id="rId4" Type="http://schemas.openxmlformats.org/officeDocument/2006/relationships/hyperlink" Target="novoe_polozhenie_o_fos.docx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e.mail.ru/compose/?mailto=mailto:beyter1986@gmail.co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7577" y="1803042"/>
            <a:ext cx="11487955" cy="3039414"/>
          </a:xfrm>
        </p:spPr>
        <p:txBody>
          <a:bodyPr>
            <a:noAutofit/>
          </a:bodyPr>
          <a:lstStyle/>
          <a:p>
            <a:pPr>
              <a:spcBef>
                <a:spcPts val="1"/>
              </a:spcBef>
            </a:pPr>
            <a:r>
              <a:rPr lang="ru-RU" sz="4000" dirty="0">
                <a:solidFill>
                  <a:srgbClr val="323232"/>
                </a:solidFill>
              </a:rPr>
              <a:t>Организация </a:t>
            </a:r>
            <a:r>
              <a:rPr lang="ru-RU" sz="4000" dirty="0" smtClean="0">
                <a:solidFill>
                  <a:srgbClr val="323232"/>
                </a:solidFill>
              </a:rPr>
              <a:t>контрольно-оценочной </a:t>
            </a:r>
            <a:r>
              <a:rPr lang="ru-RU" sz="4000" dirty="0">
                <a:solidFill>
                  <a:srgbClr val="323232"/>
                </a:solidFill>
              </a:rPr>
              <a:t>деятельности в начальной школе в соответствии с нормативными правовыми документами. </a:t>
            </a:r>
            <a:endParaRPr lang="ru-RU" sz="4000" b="1" i="0" dirty="0">
              <a:solidFill>
                <a:srgbClr val="323232"/>
              </a:solidFill>
              <a:latin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8794" y="5344732"/>
            <a:ext cx="10457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Бойкина</a:t>
            </a:r>
            <a:r>
              <a:rPr lang="ru-RU" sz="2000" dirty="0" smtClean="0"/>
              <a:t> Марина Викторовна, старший преподаватель кафедры начального образования, СПб АППО, соавтор курса литературного чтения в УМК «Школа России», «Перспектива», автор методических и учебных  пособий по организации контрольно – оценочной деятельности в начальной школе.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1" y="359465"/>
            <a:ext cx="9067800" cy="657573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Статья 59. Итоговая аттестация.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1270000"/>
            <a:ext cx="11595100" cy="5257800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ru-RU" sz="2400" dirty="0"/>
              <a:t>3. Итоговая аттестация, завершающая освоение основных образовательных программ основного общего и среднего общего образования, основных профессиональных образовательных программ, является обязательной и проводится в порядке и в форме, которые установлены образовательной организацией, если иное не установлено настоящим Федеральным законом.</a:t>
            </a:r>
          </a:p>
          <a:p>
            <a:pPr marL="177800" indent="0">
              <a:buNone/>
            </a:pPr>
            <a:r>
              <a:rPr lang="ru-RU" sz="2400" dirty="0"/>
              <a:t>4. Итоговая аттестация, завершающая освоение имеющих государственную аккредитацию основных образовательных программ, является государственной итоговой аттестацией. Государственная итоговая аттестация проводится государственными экзаменационными комиссиями в целях определения соответствия результатов освоения обучающимися основных образовательных программ соответствующим требованиям федерального государственного образовательного стандарта или образовательного стандарта.</a:t>
            </a:r>
          </a:p>
        </p:txBody>
      </p:sp>
    </p:spTree>
    <p:extLst>
      <p:ext uri="{BB962C8B-B14F-4D97-AF65-F5344CB8AC3E}">
        <p14:creationId xmlns:p14="http://schemas.microsoft.com/office/powerpoint/2010/main" val="38511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2209800" y="285750"/>
            <a:ext cx="9017000" cy="92868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95.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Независимая оценка качества образования</a:t>
            </a: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>
          <a:xfrm>
            <a:off x="431800" y="1214438"/>
            <a:ext cx="11163300" cy="5300662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sz="2800" b="1" dirty="0"/>
              <a:t>Цели</a:t>
            </a:r>
            <a:r>
              <a:rPr lang="ru-RU" sz="2800" dirty="0"/>
              <a:t>:</a:t>
            </a:r>
          </a:p>
          <a:p>
            <a:pPr algn="just">
              <a:buFontTx/>
              <a:buChar char="-"/>
            </a:pPr>
            <a:r>
              <a:rPr lang="ru-RU" sz="2800" dirty="0"/>
              <a:t>определение соответствия предоставляемого образования  потребностям физического лица;</a:t>
            </a:r>
          </a:p>
          <a:p>
            <a:pPr algn="just">
              <a:buFontTx/>
              <a:buChar char="-"/>
            </a:pPr>
            <a:r>
              <a:rPr lang="ru-RU" sz="2800" dirty="0"/>
              <a:t>оказание содействия в выборе образовательной организации;</a:t>
            </a:r>
          </a:p>
          <a:p>
            <a:pPr algn="just">
              <a:buFontTx/>
              <a:buChar char="-"/>
            </a:pPr>
            <a:r>
              <a:rPr lang="ru-RU" sz="2800" dirty="0"/>
              <a:t>повышение конкурентоспособности  образовательных организаций на российском и международном рынках.</a:t>
            </a:r>
          </a:p>
          <a:p>
            <a:pPr algn="just">
              <a:buFontTx/>
              <a:buNone/>
            </a:pPr>
            <a:r>
              <a:rPr lang="ru-RU" sz="2800" b="1" dirty="0"/>
              <a:t>Результаты</a:t>
            </a:r>
            <a:r>
              <a:rPr lang="ru-RU" sz="2800" dirty="0"/>
              <a:t> независимой оценки качества образования не влекут за собой приостановление или аннулирование лицензии, приостановление государственной аккредитации 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4683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5" y="141668"/>
            <a:ext cx="11281893" cy="1815921"/>
          </a:xfrm>
        </p:spPr>
        <p:txBody>
          <a:bodyPr>
            <a:noAutofit/>
          </a:bodyPr>
          <a:lstStyle/>
          <a:p>
            <a:r>
              <a:rPr lang="ru-RU" sz="1800" dirty="0" smtClean="0"/>
              <a:t>ПРИКАЗ МО РФ  от </a:t>
            </a:r>
            <a:r>
              <a:rPr lang="ru-RU" sz="1800" dirty="0"/>
              <a:t>30 августа 2013 г. N 1015</a:t>
            </a:r>
            <a:br>
              <a:rPr lang="ru-RU" sz="1800" dirty="0"/>
            </a:br>
            <a:r>
              <a:rPr lang="ru-RU" sz="1800" dirty="0" smtClean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ОБ УТВЕРЖДЕНИИ </a:t>
            </a:r>
            <a:r>
              <a:rPr lang="ru-RU" sz="1800" dirty="0" smtClean="0"/>
              <a:t>ПОРЯДКА ОРГАНИЗАЦИИ </a:t>
            </a:r>
            <a:r>
              <a:rPr lang="ru-RU" sz="1800" dirty="0"/>
              <a:t>И ОСУЩЕСТВЛЕНИЯ </a:t>
            </a:r>
            <a:r>
              <a:rPr lang="ru-RU" sz="1800" dirty="0" smtClean="0"/>
              <a:t>ОБРАЗОВАТЕЛЬНОЙ ДЕЯТЕЛЬНОСТИ </a:t>
            </a:r>
            <a:r>
              <a:rPr lang="ru-RU" sz="1800" dirty="0"/>
              <a:t>ПО </a:t>
            </a:r>
            <a:r>
              <a:rPr lang="ru-RU" sz="1800" dirty="0" smtClean="0"/>
              <a:t> </a:t>
            </a:r>
            <a:r>
              <a:rPr lang="ru-RU" sz="1800" dirty="0"/>
              <a:t>О</a:t>
            </a:r>
            <a:r>
              <a:rPr lang="ru-RU" sz="1800" dirty="0" smtClean="0"/>
              <a:t>СНОВНЫМ </a:t>
            </a:r>
            <a:r>
              <a:rPr lang="ru-RU" sz="1800" dirty="0"/>
              <a:t>ОБЩЕОБРАЗОВАТЕЛЬНЫМ ПРОГРАММАМ </a:t>
            </a:r>
            <a:r>
              <a:rPr lang="ru-RU" sz="1800" dirty="0" smtClean="0"/>
              <a:t> ОБРАЗОВАТЕЛЬНЫМ </a:t>
            </a:r>
            <a:r>
              <a:rPr lang="ru-RU" sz="1800" dirty="0"/>
              <a:t>ПРОГРАММАМ НАЧАЛЬНОГО ОБЩЕГО, </a:t>
            </a:r>
            <a:r>
              <a:rPr lang="ru-RU" sz="1800" dirty="0" smtClean="0"/>
              <a:t>ОСНОВНОГО ОБЩЕГО </a:t>
            </a:r>
            <a:r>
              <a:rPr lang="ru-RU" sz="1800" dirty="0"/>
              <a:t>И СРЕДНЕГО ОБЩЕГО ОБРАЗОВАНИЯ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154" y="1957589"/>
            <a:ext cx="11037193" cy="4071991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20. Освоение учащимися основных образовательных программ основного общего и среднего общего образования завершается итоговой аттестацией, которая является обязательной.</a:t>
            </a:r>
          </a:p>
          <a:p>
            <a:r>
              <a:rPr lang="ru-RU" dirty="0"/>
              <a:t>Лица, осваивающие образовательную программу в форме семейного образования или самообразования либо обучавшиеся по не имеющей государственной аккредитации образовательной программе основного общего или среднего общего образования, вправе пройти экстерном промежуточную и государственную итоговую аттестацию в образовательной организации по имеющим государственную аккредитацию образовательным программам основного общего и среднего общего образования бесплатно. При прохождении указанной аттестации экстерны пользуются академическими правами учащихся по соответствующей образовательной программе.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6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456" y="618186"/>
            <a:ext cx="10580424" cy="5411393"/>
          </a:xfrm>
        </p:spPr>
        <p:txBody>
          <a:bodyPr/>
          <a:lstStyle/>
          <a:p>
            <a:r>
              <a:rPr lang="ru-RU" dirty="0"/>
              <a:t>Учащиеся, освоившие в полном объеме соответствующую образовательную программу учебного года, переводятся в следующий класс.</a:t>
            </a:r>
          </a:p>
          <a:p>
            <a:r>
              <a:rPr lang="ru-RU" dirty="0"/>
              <a:t>В следующий класс могут быть условно переведены учащиеся, имеющие по итогам учебного года академическую задолженность по одному учебному предмету.</a:t>
            </a:r>
          </a:p>
          <a:p>
            <a:r>
              <a:rPr lang="ru-RU" dirty="0"/>
              <a:t>Ответственность за ликвидацию учащимися академической задолженности в течение следующего учебного года возлагается на их родителей (законных представителей).</a:t>
            </a:r>
          </a:p>
          <a:p>
            <a:r>
              <a:rPr lang="ru-RU" dirty="0"/>
              <a:t>Учащиеся в образовательной организации по общеобразовательным программам, не ликвидировавшие в установленные сроки академической задолженности с момента ее образования, по усмотрению их родителей (законных представителей) оставляются на повторное обучение, переводятся на обучение по адаптированным основным образовательным программам в соответствии с рекомендациями психолого-медико-педагогической комиссии либо на обучение по индивидуальному учебному плану.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9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3100" y="571500"/>
            <a:ext cx="10718800" cy="1777099"/>
          </a:xfrm>
        </p:spPr>
        <p:txBody>
          <a:bodyPr>
            <a:normAutofit/>
          </a:bodyPr>
          <a:lstStyle/>
          <a:p>
            <a:pPr defTabSz="912357">
              <a:spcBef>
                <a:spcPts val="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основная образовательная программа начального общего образования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28700" y="2564680"/>
            <a:ext cx="10261600" cy="2922257"/>
          </a:xfrm>
        </p:spPr>
        <p:txBody>
          <a:bodyPr>
            <a:normAutofit/>
          </a:bodyPr>
          <a:lstStyle/>
          <a:p>
            <a:pPr marL="0" indent="0" defTabSz="912357">
              <a:buClr>
                <a:srgbClr val="374C81"/>
              </a:buClr>
              <a:buNone/>
            </a:pPr>
            <a:r>
              <a:rPr lang="ru-RU" dirty="0"/>
              <a:t>ОДОБРЕНА</a:t>
            </a:r>
          </a:p>
          <a:p>
            <a:pPr marL="0" indent="0" defTabSz="912357">
              <a:buClr>
                <a:srgbClr val="374C81"/>
              </a:buClr>
              <a:buNone/>
            </a:pPr>
            <a:r>
              <a:rPr lang="ru-RU" dirty="0"/>
              <a:t>решением федерального учебно-методического объединения по общему образованию</a:t>
            </a:r>
          </a:p>
          <a:p>
            <a:pPr marL="0" indent="0" defTabSz="912357">
              <a:buClr>
                <a:srgbClr val="374C81"/>
              </a:buClr>
              <a:buNone/>
            </a:pPr>
            <a:r>
              <a:rPr lang="ru-RU" dirty="0"/>
              <a:t>(протокол от 8 апреля 2015 г. № 1/15)</a:t>
            </a:r>
          </a:p>
          <a:p>
            <a:pPr marL="0" indent="0" defTabSz="912357">
              <a:buClr>
                <a:srgbClr val="374C81"/>
              </a:buClr>
              <a:buNone/>
            </a:pPr>
            <a:endParaRPr lang="ru-RU" sz="2401" dirty="0">
              <a:hlinkClick r:id="rId2"/>
            </a:endParaRPr>
          </a:p>
          <a:p>
            <a:pPr marL="0" indent="0" defTabSz="912357">
              <a:buClr>
                <a:srgbClr val="374C81"/>
              </a:buClr>
              <a:buNone/>
            </a:pPr>
            <a:r>
              <a:rPr lang="en-US" sz="2401" dirty="0">
                <a:hlinkClick r:id="rId2"/>
              </a:rPr>
              <a:t>http://fgosreestr.ru/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5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подпрограммы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800" y="1690688"/>
            <a:ext cx="11201400" cy="4519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1.3.	Система оценки достижения планируемых результатов освоения основной образовательной программы	</a:t>
            </a:r>
          </a:p>
          <a:p>
            <a:pPr marL="0" indent="0">
              <a:buNone/>
            </a:pPr>
            <a:r>
              <a:rPr lang="ru-RU" dirty="0"/>
              <a:t>1.3.1.	Общие положения	</a:t>
            </a:r>
          </a:p>
          <a:p>
            <a:pPr marL="0" indent="0">
              <a:buNone/>
            </a:pPr>
            <a:r>
              <a:rPr lang="ru-RU" dirty="0"/>
              <a:t>1.3.2.	Особенности оценки личностных, </a:t>
            </a:r>
            <a:r>
              <a:rPr lang="ru-RU" dirty="0" err="1"/>
              <a:t>метапредметных</a:t>
            </a:r>
            <a:r>
              <a:rPr lang="ru-RU" dirty="0"/>
              <a:t> и предметных результатов</a:t>
            </a:r>
          </a:p>
          <a:p>
            <a:pPr marL="0" indent="0">
              <a:buNone/>
            </a:pPr>
            <a:r>
              <a:rPr lang="ru-RU" dirty="0"/>
              <a:t>1.3.3.	Портфель достижений как инструмент оценки динамики индивидуальных образовательных достижений	</a:t>
            </a:r>
          </a:p>
          <a:p>
            <a:pPr marL="0" indent="0">
              <a:buNone/>
            </a:pPr>
            <a:r>
              <a:rPr lang="ru-RU" dirty="0"/>
              <a:t>1.3.4.	Итоговая оценка выпускника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8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528" y="404665"/>
            <a:ext cx="8496944" cy="6264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1" dirty="0"/>
              <a:t>Система оценки достижения планируемых результатов освоения ООП НОО представляет собой один из инструментов реализации требований ФГОС НОО к результатам освоения основной образовательной программы начального общего образования и </a:t>
            </a:r>
            <a:r>
              <a:rPr lang="ru-RU" sz="2101" b="1" dirty="0"/>
              <a:t>направлена на обеспечение качества образования</a:t>
            </a:r>
            <a:r>
              <a:rPr lang="ru-RU" sz="2101" dirty="0"/>
              <a:t>, что предполагает </a:t>
            </a:r>
            <a:r>
              <a:rPr lang="ru-RU" sz="2101" b="1" dirty="0"/>
              <a:t>вовлеченность в оценочную деятельность как педагогов, так и обучающихся</a:t>
            </a:r>
            <a:r>
              <a:rPr lang="ru-RU" sz="2101" dirty="0"/>
              <a:t>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527300" y="2882900"/>
            <a:ext cx="6565900" cy="1359017"/>
          </a:xfrm>
          <a:prstGeom prst="downArrow">
            <a:avLst>
              <a:gd name="adj1" fmla="val 32761"/>
              <a:gd name="adj2" fmla="val 7267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</a:rPr>
              <a:t>Функции оценки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0" y="4589690"/>
            <a:ext cx="2059742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350" b="1" dirty="0"/>
              <a:t>УПРАВЛЕНИЕ УЧЕБНОЙ </a:t>
            </a:r>
          </a:p>
          <a:p>
            <a:pPr>
              <a:lnSpc>
                <a:spcPct val="95000"/>
              </a:lnSpc>
            </a:pPr>
            <a:r>
              <a:rPr lang="ru-RU" sz="1350" b="1" dirty="0"/>
              <a:t>ДЕЯТЕЛЬНОСТЬЮ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7528" y="4589690"/>
            <a:ext cx="2800672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350" b="1" dirty="0"/>
              <a:t>ОРИЕНТАЦИЯ НА </a:t>
            </a:r>
          </a:p>
          <a:p>
            <a:pPr>
              <a:lnSpc>
                <a:spcPct val="95000"/>
              </a:lnSpc>
            </a:pPr>
            <a:r>
              <a:rPr lang="ru-RU" sz="1350" b="1" dirty="0"/>
              <a:t>ПЛАНИРУЕМЫЕ РЕЗУЛЬТАТЫ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188135"/>
            <a:ext cx="1627297" cy="28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350" b="1" dirty="0"/>
              <a:t>ОБРАТНАЯ СВЯЗЬ</a:t>
            </a:r>
          </a:p>
        </p:txBody>
      </p:sp>
    </p:spTree>
    <p:extLst>
      <p:ext uri="{BB962C8B-B14F-4D97-AF65-F5344CB8AC3E}">
        <p14:creationId xmlns:p14="http://schemas.microsoft.com/office/powerpoint/2010/main" val="13046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79401" y="1072747"/>
            <a:ext cx="11328399" cy="533558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содержательная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критериальная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основа – планируемые результаты;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предметных,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личностных результатов;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ориентация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подход: оценка способности решать учебно-познавательные и учебно-практические задачи;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оценка динамики учебных достижений;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использование  стандартизированных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нестандартизированных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методов (устных и письменных, индивидуальных и групповых, самооценки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взаимооценки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др.)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сочетание внутренней и внешней оценки;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накопительная система оценки индивидуальных достижений;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использование персонифицированной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неперсонифицированной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информации;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уровневый подход  в инструментарии, в представлении результатов; оценка методом «сложения»;</a:t>
            </a:r>
          </a:p>
          <a:p>
            <a:pPr>
              <a:lnSpc>
                <a:spcPct val="7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интерпретация результатов на основе контекстной информации.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7256" y="192506"/>
            <a:ext cx="8730113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3200" b="1" dirty="0">
                <a:latin typeface="Times New Roman" pitchFamily="18" charset="0"/>
                <a:ea typeface="Adobe Fangsong Std R" pitchFamily="18" charset="-128"/>
                <a:cs typeface="Times New Roman" pitchFamily="18" charset="0"/>
              </a:rPr>
              <a:t>Система оценки образовательных достижений ФГОС: основные особенности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8597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266046"/>
            <a:ext cx="8813800" cy="775354"/>
          </a:xfrm>
        </p:spPr>
        <p:txBody>
          <a:bodyPr>
            <a:normAutofit/>
          </a:bodyPr>
          <a:lstStyle/>
          <a:p>
            <a:pPr defTabSz="912357">
              <a:lnSpc>
                <a:spcPct val="85000"/>
              </a:lnSpc>
              <a:spcBef>
                <a:spcPts val="0"/>
              </a:spcBef>
            </a:pPr>
            <a:r>
              <a:rPr lang="ru-RU" sz="270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Критериальное оценивание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139725"/>
            <a:ext cx="3138182" cy="17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4040224" y="1041399"/>
          <a:ext cx="7618376" cy="5207002"/>
        </p:xfrm>
        <a:graphic>
          <a:graphicData uri="http://schemas.openxmlformats.org/drawingml/2006/table">
            <a:tbl>
              <a:tblPr firstRow="1" firstCol="1" bandRow="1"/>
              <a:tblGrid>
                <a:gridCol w="2252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032"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Цель проверки (планируемый результат)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Ведущий критерий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Комментарий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7214"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Понимание учащимися смысла арифметического действия (например, деления) при решении задач</a:t>
                      </a:r>
                      <a:endParaRPr lang="ru-RU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Выбор арифметического действия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Могут не учитываться вычислительные ошибки, краткая запись к задаче иллюстрирует выбор арифметического действия (рисунок, схема)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7542"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Умение моделировать условие задачи</a:t>
                      </a:r>
                      <a:endParaRPr lang="ru-RU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Создание модели одним из способов, отражающих условие задачи, взаимосвязь между величинами (может быть выбран способ моделирования удобный учащемуся: рисунок, схема, таблица, краткая запись…)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Решение задачи может не записываться, вычислительные ошибки могут не учитываться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7214"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Умение решать задачи (например, итоговый контроль в конце четверти)</a:t>
                      </a:r>
                      <a:endParaRPr lang="ru-RU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Верно записано решение задачи и ответ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Если ученик не испытывает в этом необходимости, краткая запись к задаче может не выполняться; ошибки, допущенные при моделировании не учитываются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93" marR="338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2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900" y="355601"/>
            <a:ext cx="8940800" cy="67310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подход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8" y="1096309"/>
            <a:ext cx="10844011" cy="287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3975101"/>
            <a:ext cx="12092312" cy="220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1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98490" y="467360"/>
            <a:ext cx="10052390" cy="884922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dirty="0" smtClean="0">
                <a:solidFill>
                  <a:srgbClr val="323232"/>
                </a:solidFill>
                <a:latin typeface="Book Antiqua"/>
              </a:rPr>
              <a:t>Основные вопросы, рассматриваемые на лекции:</a:t>
            </a:r>
            <a:endParaRPr lang="ru-RU" sz="3400" b="1" i="0" dirty="0">
              <a:solidFill>
                <a:srgbClr val="323232"/>
              </a:solidFill>
              <a:latin typeface="Book Antiqua"/>
              <a:ea typeface="+mj-ea"/>
              <a:cs typeface="+mj-cs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43943" y="1700784"/>
            <a:ext cx="11140225" cy="4328796"/>
          </a:xfrm>
        </p:spPr>
        <p:txBody>
          <a:bodyPr>
            <a:normAutofit fontScale="92500" lnSpcReduction="10000"/>
          </a:bodyPr>
          <a:lstStyle/>
          <a:p>
            <a:pPr marL="502920" indent="-4572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AutoNum type="arabicPeriod"/>
            </a:pPr>
            <a:r>
              <a:rPr lang="ru-RU" sz="2800" b="0" i="0" dirty="0" smtClean="0">
                <a:solidFill>
                  <a:srgbClr val="323232">
                    <a:lumMod val="90000"/>
                  </a:srgbClr>
                </a:solidFill>
                <a:latin typeface="Book Antiqua"/>
              </a:rPr>
              <a:t>Нормативное правовое сопровождение контрольно – оценочной деятельности в начальной школе. Федеральный уровень документов. </a:t>
            </a:r>
            <a:endParaRPr lang="ru-RU" sz="2800" dirty="0">
              <a:solidFill>
                <a:srgbClr val="323232">
                  <a:lumMod val="90000"/>
                </a:srgbClr>
              </a:solidFill>
              <a:latin typeface="Book Antiqua"/>
            </a:endParaRPr>
          </a:p>
          <a:p>
            <a:pPr marL="502920" indent="-4572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AutoNum type="arabicPeriod"/>
            </a:pPr>
            <a:r>
              <a:rPr lang="ru-RU" sz="2800" dirty="0" smtClean="0">
                <a:solidFill>
                  <a:srgbClr val="323232">
                    <a:lumMod val="90000"/>
                  </a:srgbClr>
                </a:solidFill>
                <a:latin typeface="Book Antiqua"/>
              </a:rPr>
              <a:t>Нормативное правовое </a:t>
            </a:r>
            <a:r>
              <a:rPr lang="ru-RU" sz="2800" dirty="0">
                <a:solidFill>
                  <a:srgbClr val="323232">
                    <a:lumMod val="90000"/>
                  </a:srgbClr>
                </a:solidFill>
                <a:latin typeface="Book Antiqua"/>
              </a:rPr>
              <a:t>с</a:t>
            </a:r>
            <a:r>
              <a:rPr lang="ru-RU" sz="2800" dirty="0" smtClean="0">
                <a:solidFill>
                  <a:srgbClr val="323232">
                    <a:lumMod val="90000"/>
                  </a:srgbClr>
                </a:solidFill>
                <a:latin typeface="Book Antiqua"/>
              </a:rPr>
              <a:t>опровождение контрольно – оценочной деятельности в начальной школе. Институциональный (школьный) уровень документов.</a:t>
            </a:r>
          </a:p>
          <a:p>
            <a:pPr marL="502920" indent="-4572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AutoNum type="arabicPeriod"/>
            </a:pPr>
            <a:r>
              <a:rPr lang="ru-RU" sz="2800" dirty="0" smtClean="0">
                <a:solidFill>
                  <a:srgbClr val="323232">
                    <a:lumMod val="90000"/>
                  </a:srgbClr>
                </a:solidFill>
                <a:latin typeface="Book Antiqua"/>
              </a:rPr>
              <a:t>Создание контрольных работ в начальной школе в соответствии с нормативными правовыми документами. </a:t>
            </a:r>
          </a:p>
          <a:p>
            <a:pPr marL="502920" indent="-4572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AutoNum type="arabicPeriod"/>
            </a:pPr>
            <a:r>
              <a:rPr lang="ru-RU" sz="2800" dirty="0" smtClean="0">
                <a:solidFill>
                  <a:srgbClr val="323232">
                    <a:lumMod val="90000"/>
                  </a:srgbClr>
                </a:solidFill>
                <a:latin typeface="Book Antiqua"/>
              </a:rPr>
              <a:t>Пособия издательств для организации контрольно-оценочной деятельности. </a:t>
            </a:r>
          </a:p>
          <a:p>
            <a:pPr marL="502920" indent="-457200" algn="l" defTabSz="914400">
              <a:spcBef>
                <a:spcPts val="1800"/>
              </a:spcBef>
              <a:buClr>
                <a:srgbClr val="323232">
                  <a:lumMod val="90000"/>
                </a:srgbClr>
              </a:buClr>
              <a:buSzPct val="100000"/>
              <a:buAutoNum type="arabicPeriod"/>
            </a:pPr>
            <a:endParaRPr lang="ru-RU" sz="2800" b="0" i="0" dirty="0" smtClean="0">
              <a:solidFill>
                <a:srgbClr val="323232">
                  <a:lumMod val="9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03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794" y="128789"/>
            <a:ext cx="9130406" cy="64394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Уровневый подход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4" y="1009784"/>
            <a:ext cx="9375820" cy="503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6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457" y="425003"/>
            <a:ext cx="11140226" cy="5380881"/>
          </a:xfrm>
        </p:spPr>
        <p:txBody>
          <a:bodyPr>
            <a:normAutofit fontScale="92500" lnSpcReduction="10000"/>
          </a:bodyPr>
          <a:lstStyle/>
          <a:p>
            <a:pPr marL="257244" indent="-257244" algn="just" defTabSz="685983">
              <a:lnSpc>
                <a:spcPct val="115000"/>
              </a:lnSpc>
            </a:pPr>
            <a:r>
              <a:rPr lang="ru-RU" u="sng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Базовый уровень</a:t>
            </a:r>
            <a:endParaRPr lang="ru-RU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  <a:p>
            <a:pPr marL="0" indent="0" algn="just" defTabSz="685983">
              <a:lnSpc>
                <a:spcPct val="115000"/>
              </a:lnSpc>
              <a:buNone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Отметь, какая группа букв расположена по алфавиту.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indent="0" algn="just" defTabSz="685983">
              <a:lnSpc>
                <a:spcPct val="115000"/>
              </a:lnSpc>
              <a:buNone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а) С, Т, У, Х, Ф             б) В, Г, Д, Ё, Е              в) И, Й, К, Л, М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57244" indent="-257244" algn="just" defTabSz="685983">
              <a:lnSpc>
                <a:spcPct val="115000"/>
              </a:lnSpc>
              <a:tabLst>
                <a:tab pos="1479151" algn="l"/>
              </a:tabLst>
            </a:pPr>
            <a:r>
              <a:rPr lang="ru-RU" u="sng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Повышенный уровень	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indent="0" algn="just" defTabSz="685983">
              <a:lnSpc>
                <a:spcPct val="115000"/>
              </a:lnSpc>
              <a:buNone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Отметь строчку, в которой слова записаны в алфавитном порядке.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indent="0" algn="just" defTabSz="685983">
              <a:lnSpc>
                <a:spcPct val="115000"/>
              </a:lnSpc>
              <a:buNone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а) воздух, бумага, голос                   б) буква, осина, лето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indent="0" algn="just" defTabSz="685983">
              <a:lnSpc>
                <a:spcPct val="115000"/>
              </a:lnSpc>
              <a:buNone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                  в) петух, река, сорока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57244" indent="-257244" algn="just" defTabSz="685983">
              <a:lnSpc>
                <a:spcPct val="115000"/>
              </a:lnSpc>
            </a:pPr>
            <a:r>
              <a:rPr lang="ru-RU" u="sng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Высокий уровень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0" indent="0" algn="just" defTabSz="685983">
              <a:lnSpc>
                <a:spcPct val="115000"/>
              </a:lnSpc>
              <a:buNone/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Тебе надо найти в орфографическом словаре слово СОРОКА. Ты открыл словарь на странице, которая начинается со слова СОКРОВИЩЕ. В какую сторону надо листать страницы словаря, чтобы найти искомое слово? 	</a:t>
            </a:r>
            <a:endParaRPr lang="ru-RU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8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63" y="734096"/>
            <a:ext cx="9058154" cy="4958366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chemeClr val="tx2"/>
                </a:solidFill>
              </a:rPr>
              <a:t>Базовый уровень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</a:rPr>
              <a:t>Рассмотри рисунок и ответь на вопрос: сколько рублей сдачи получит покупатель, расплатившийся за одну бутылку нектара и один пакет морса купюрой в 500 руб.? </a:t>
            </a:r>
          </a:p>
          <a:p>
            <a:r>
              <a:rPr lang="ru-RU" u="sng" dirty="0">
                <a:solidFill>
                  <a:schemeClr val="tx2"/>
                </a:solidFill>
              </a:rPr>
              <a:t>Повышенный уровень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</a:rPr>
              <a:t>Маша купила пять упаковок печенья и пять упаковок зефира общим весом 4 кг. Сколько весила одна упаковка зефира, если одна упаковка печенья весила 200 г?</a:t>
            </a:r>
          </a:p>
          <a:p>
            <a:r>
              <a:rPr lang="ru-RU" u="sng" dirty="0">
                <a:solidFill>
                  <a:schemeClr val="tx2"/>
                </a:solidFill>
              </a:rPr>
              <a:t>Высокий уровень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</a:rPr>
              <a:t>Артур хочет купить машинки (все они стоят одинаково). Если он купит семь машинок, то у него останется 100 руб., а до покупки девяти машинок у него не хватает 20 руб. Сколько стоит одна машинка?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217" y="840691"/>
            <a:ext cx="2286595" cy="25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17" t="15655" r="7442" b="10499"/>
          <a:stretch/>
        </p:blipFill>
        <p:spPr>
          <a:xfrm>
            <a:off x="2464264" y="-334939"/>
            <a:ext cx="7267510" cy="35564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546851"/>
            <a:ext cx="2133600" cy="365125"/>
          </a:xfrm>
          <a:prstGeom prst="rect">
            <a:avLst/>
          </a:prstGeom>
        </p:spPr>
        <p:txBody>
          <a:bodyPr/>
          <a:lstStyle/>
          <a:p>
            <a:fld id="{DD6B9A92-7727-4A79-AADB-69C11F5E9579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077" t="15863" r="6923" b="14906"/>
          <a:stretch/>
        </p:blipFill>
        <p:spPr>
          <a:xfrm>
            <a:off x="1347299" y="3221504"/>
            <a:ext cx="9130201" cy="37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01" t="22396" r="15934" b="6076"/>
          <a:stretch/>
        </p:blipFill>
        <p:spPr>
          <a:xfrm>
            <a:off x="896768" y="482600"/>
            <a:ext cx="9860132" cy="59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93" t="19702" r="5164" b="9320"/>
          <a:stretch/>
        </p:blipFill>
        <p:spPr>
          <a:xfrm>
            <a:off x="918342" y="381001"/>
            <a:ext cx="10441637" cy="61658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546851"/>
            <a:ext cx="2133600" cy="365125"/>
          </a:xfrm>
          <a:prstGeom prst="rect">
            <a:avLst/>
          </a:prstGeom>
        </p:spPr>
        <p:txBody>
          <a:bodyPr/>
          <a:lstStyle/>
          <a:p>
            <a:fld id="{DD6B9A92-7727-4A79-AADB-69C11F5E9579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0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7496" t="13889" r="15642" b="6944"/>
          <a:stretch/>
        </p:blipFill>
        <p:spPr>
          <a:xfrm>
            <a:off x="1378039" y="315156"/>
            <a:ext cx="9530366" cy="598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08" t="16005" r="30939" b="8428"/>
          <a:stretch/>
        </p:blipFill>
        <p:spPr>
          <a:xfrm>
            <a:off x="526473" y="-27130"/>
            <a:ext cx="10889672" cy="671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08" t="15815" r="30088" b="42535"/>
          <a:stretch/>
        </p:blipFill>
        <p:spPr>
          <a:xfrm>
            <a:off x="467932" y="643945"/>
            <a:ext cx="11360727" cy="52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06" t="13825" r="8564" b="11907"/>
          <a:stretch/>
        </p:blipFill>
        <p:spPr>
          <a:xfrm>
            <a:off x="244699" y="241782"/>
            <a:ext cx="11741542" cy="57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1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0" y="257578"/>
            <a:ext cx="9820570" cy="940158"/>
          </a:xfrm>
        </p:spPr>
        <p:txBody>
          <a:bodyPr/>
          <a:lstStyle/>
          <a:p>
            <a:r>
              <a:rPr lang="ru-RU" dirty="0" smtClean="0"/>
              <a:t>Нормативные правовые документы: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367" y="1700784"/>
            <a:ext cx="11196034" cy="432879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Федеральный</a:t>
            </a:r>
            <a:r>
              <a:rPr lang="ru-RU" dirty="0"/>
              <a:t> </a:t>
            </a:r>
            <a:r>
              <a:rPr lang="ru-RU" b="1" dirty="0"/>
              <a:t>закон</a:t>
            </a:r>
            <a:r>
              <a:rPr lang="ru-RU" dirty="0"/>
              <a:t> "</a:t>
            </a:r>
            <a:r>
              <a:rPr lang="ru-RU" b="1" dirty="0"/>
              <a:t>Об</a:t>
            </a:r>
            <a:r>
              <a:rPr lang="ru-RU" dirty="0"/>
              <a:t> </a:t>
            </a:r>
            <a:r>
              <a:rPr lang="ru-RU" b="1" dirty="0"/>
              <a:t>образовании</a:t>
            </a:r>
            <a:r>
              <a:rPr lang="ru-RU" dirty="0"/>
              <a:t> </a:t>
            </a:r>
            <a:r>
              <a:rPr lang="ru-RU" b="1" dirty="0"/>
              <a:t>в</a:t>
            </a:r>
            <a:r>
              <a:rPr lang="ru-RU" dirty="0"/>
              <a:t> </a:t>
            </a:r>
            <a:r>
              <a:rPr lang="ru-RU" b="1" dirty="0"/>
              <a:t>Российской</a:t>
            </a:r>
            <a:r>
              <a:rPr lang="ru-RU" dirty="0"/>
              <a:t> </a:t>
            </a:r>
            <a:r>
              <a:rPr lang="ru-RU" b="1" dirty="0"/>
              <a:t>Федерации</a:t>
            </a:r>
            <a:r>
              <a:rPr lang="ru-RU" dirty="0"/>
              <a:t>" от 29.12.2012 </a:t>
            </a:r>
            <a:r>
              <a:rPr lang="ru-RU" dirty="0" smtClean="0"/>
              <a:t>N </a:t>
            </a:r>
            <a:r>
              <a:rPr lang="ru-RU" b="1" dirty="0" smtClean="0"/>
              <a:t>273</a:t>
            </a:r>
            <a:r>
              <a:rPr lang="ru-RU" dirty="0" smtClean="0"/>
              <a:t>-</a:t>
            </a:r>
            <a:r>
              <a:rPr lang="ru-RU" b="1" dirty="0" smtClean="0"/>
              <a:t>ФЗ</a:t>
            </a:r>
            <a:r>
              <a:rPr lang="ru-RU" dirty="0" smtClean="0"/>
              <a:t>: ст. 28, 58, 59, 95. </a:t>
            </a:r>
          </a:p>
          <a:p>
            <a:r>
              <a:rPr lang="ru-RU" b="1" dirty="0" smtClean="0"/>
              <a:t>Федеральный государственный образовательный стандарт начального общего образования. Утв. Приказом МО  и науки РФ от 06 октября 2009 г. № 373: </a:t>
            </a:r>
            <a:r>
              <a:rPr lang="ru-RU" dirty="0" smtClean="0"/>
              <a:t>раздел </a:t>
            </a:r>
            <a:r>
              <a:rPr lang="en-US" dirty="0" smtClean="0"/>
              <a:t>II</a:t>
            </a:r>
            <a:r>
              <a:rPr lang="ru-RU" dirty="0" smtClean="0"/>
              <a:t>. Требования к результатам освоения основной образовательной программы начального общего образования. </a:t>
            </a:r>
          </a:p>
          <a:p>
            <a:r>
              <a:rPr lang="ru-RU" b="1" dirty="0" smtClean="0"/>
              <a:t>Основная образовательная программа начального общего образования. Протокол Федерального собрания № 1/15 от 08 апреля 2015 г. : </a:t>
            </a:r>
            <a:r>
              <a:rPr lang="ru-RU" dirty="0" smtClean="0"/>
              <a:t>планируемые результаты начального общего образования, система оценки достижения планируемых результатов.</a:t>
            </a:r>
          </a:p>
          <a:p>
            <a:r>
              <a:rPr lang="ru-RU" b="1" dirty="0" smtClean="0"/>
              <a:t>Порядок организации и осуществления образовательной деятельности по основным общеобразовательным программам – образовательным программам начального общего, основного общего и среднего общего образования. Приказ МО и науки от 30 августа 2013 г. № 1015. </a:t>
            </a:r>
          </a:p>
          <a:p>
            <a:endParaRPr lang="ru-RU" dirty="0" smtClean="0"/>
          </a:p>
          <a:p>
            <a:pPr marL="4572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077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Нормативные правовые документы институционального (школьного ) уровня.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02920" indent="-457200">
              <a:buAutoNum type="arabicPeriod"/>
            </a:pPr>
            <a:r>
              <a:rPr lang="ru-RU" dirty="0" smtClean="0"/>
              <a:t>Основная образовательная программа начального общего образования. </a:t>
            </a:r>
            <a:r>
              <a:rPr lang="ru-RU" b="1" dirty="0"/>
              <a:t>Система оценки достижения планируемых результатов освоения основной образовательной </a:t>
            </a:r>
            <a:r>
              <a:rPr lang="ru-RU" b="1" dirty="0" smtClean="0"/>
              <a:t>программы. </a:t>
            </a:r>
            <a:r>
              <a:rPr lang="en-US" b="1" dirty="0" smtClean="0">
                <a:hlinkClick r:id="rId2" action="ppaction://hlinkfile"/>
              </a:rPr>
              <a:t>OOP-2017-2018.pdf</a:t>
            </a:r>
            <a:endParaRPr lang="ru-RU" b="1" dirty="0" smtClean="0"/>
          </a:p>
          <a:p>
            <a:pPr marL="502920" indent="-457200">
              <a:buAutoNum type="arabicPeriod"/>
            </a:pPr>
            <a:r>
              <a:rPr lang="ru-RU" b="1" dirty="0" smtClean="0"/>
              <a:t>Положение о формах, периодичности и порядке текущего контроля успеваемости  и промежуточной аттестации обучающихся …</a:t>
            </a:r>
            <a:r>
              <a:rPr lang="ru-RU" b="1" dirty="0" smtClean="0">
                <a:hlinkClick r:id="rId3" action="ppaction://hlinkfile"/>
              </a:rPr>
              <a:t>Положение и о формах, периодичности и порядке текущего контроля.pdf</a:t>
            </a:r>
            <a:endParaRPr lang="ru-RU" b="1" dirty="0" smtClean="0"/>
          </a:p>
          <a:p>
            <a:pPr marL="502920" indent="-457200">
              <a:buAutoNum type="arabicPeriod"/>
            </a:pPr>
            <a:r>
              <a:rPr lang="ru-RU" b="1" dirty="0" smtClean="0"/>
              <a:t>Положение о формировании фонда оценочных средств …</a:t>
            </a:r>
            <a:r>
              <a:rPr lang="en-US" b="1" dirty="0" smtClean="0">
                <a:hlinkClick r:id="rId4" action="ppaction://hlinkfile"/>
              </a:rPr>
              <a:t>novoe_polozhenie_o_fos.docx</a:t>
            </a:r>
            <a:endParaRPr lang="ru-RU" b="1" dirty="0" smtClean="0"/>
          </a:p>
          <a:p>
            <a:pPr marL="502920" indent="-457200">
              <a:buAutoNum type="arabicPeriod"/>
            </a:pPr>
            <a:r>
              <a:rPr lang="ru-RU" b="1" dirty="0" smtClean="0"/>
              <a:t>Положение о едином орфографическом режиме…</a:t>
            </a:r>
            <a:r>
              <a:rPr lang="ru-RU" b="1" dirty="0" smtClean="0">
                <a:hlinkClick r:id="rId5" action="ppaction://hlinkfile"/>
              </a:rPr>
              <a:t>положение_2017.</a:t>
            </a:r>
            <a:r>
              <a:rPr lang="en-US" b="1" dirty="0" err="1" smtClean="0">
                <a:hlinkClick r:id="rId5" action="ppaction://hlinkfile"/>
              </a:rPr>
              <a:t>docx</a:t>
            </a:r>
            <a:r>
              <a:rPr lang="ru-RU" b="1" dirty="0"/>
              <a:t>	</a:t>
            </a:r>
          </a:p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7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200" y="762000"/>
            <a:ext cx="10972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Виды контроля результатов обучения.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Предварительный контроль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направлен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 выявление знаний, умений и навыков учащихся по предмету или разделу, который будет изучаться. 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Это вид контроля помогает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определить как учителю, так и самим учащимся,  какое содержание требует большего внимания, а на чем следует только остановиться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помогает определить индивидуальный подход к каждому ученику, выстроить индивидуальный и дифференцированный подход; актуализировать у учеников знания и умения, необходимые для  изучения темы.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6943" y="-10886"/>
            <a:ext cx="8567057" cy="38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Из учебника «Педагогика», «Педагогика начальной школы» и т.д.</a:t>
            </a:r>
          </a:p>
        </p:txBody>
      </p:sp>
    </p:spTree>
    <p:extLst>
      <p:ext uri="{BB962C8B-B14F-4D97-AF65-F5344CB8AC3E}">
        <p14:creationId xmlns:p14="http://schemas.microsoft.com/office/powerpoint/2010/main" val="6109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400" y="977901"/>
            <a:ext cx="1122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Текущий контроль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- наиболее оперативная, динамичная и гибкая проверка результатов обучения. Обычно он сопутствует процессу формирования предметных и </a:t>
            </a:r>
            <a:r>
              <a:rPr lang="ru-RU" sz="2400" kern="50" dirty="0" err="1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метапредметных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умений.  Его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основная цель - анализ хода формирования знаний и умений учащихся. 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Это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дает учителю и ученику возможность своевременно отреагировать на недостатки, выявить их причины и принять необходимые меры к устранению; возвратиться к еще не усвоенным правилам, операциям и действиям.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Текущий контроль проводится  в рамках урока, в рамках темы. Текущий контроль особенно важен для учителя как средство своевременной корректировки своей деятельности, внесения изменений в планирование последующего обучения.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42900"/>
            <a:ext cx="1131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Тематический контроль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заключается в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проверке усвоения программного материала по каждой крупной теме курса, 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 оценка фиксирует результат.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6100" y="1993899"/>
            <a:ext cx="11214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Итоговый контроль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проводится как оценка результатов обучения за определенный, достаточно большой промежуток учебного времени 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четверть (триместр), полугодие, год. Таким образом, итоговые контрольные работы проводятся три - четыре раза в год: за I, II, III учебные четверти (за первый и второй триместр) и в конце года. При выставлении переводных отметок (в следующую четверть, в следующий класс) отдается предпочтение более высоким.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300" y="190500"/>
            <a:ext cx="117729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Методы и формы организации контроля.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Устный опрос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требует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устного изложения учеником изученного материала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связанного повествования о конкретном объекте. Такой опрос может строиться как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беседа, рассказ ученика, объяснение, чтение текста, сообщение о наблюдении или опыте</a:t>
            </a:r>
            <a:r>
              <a:rPr lang="ru-RU" sz="2400" b="1" i="1" kern="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ru-RU" sz="2400" b="1" i="1" kern="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и т.д.</a:t>
            </a:r>
            <a:endParaRPr lang="ru-RU" sz="24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Монологическая форма устного ответа не является для начальной школы распространенной. Это связано с тем, что предлагаемый для воспроизведения учащимся материал, как правило, небольшой по объему и легко запоминаем, поэтому целесообразно для монологических ответов учащихся у доски выбирать доступные проблемные вопросы, требующие от школьника творчества, самостоятельности, сообразительности, а не повторения выученного дома текста статьи учебника.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00" y="279401"/>
            <a:ext cx="11811000" cy="623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Письменный опрос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заключается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 проведении различных самостоятельных и контрольных работ. Самостоятельная работа - небольшая по времени (15-20 мин.) письменная проверка знаний и умений школьников по небольшой (еще не пройденной до конца) теме курса. 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Одной из главных целей этой работы является проверка усвоения школьниками способов решения учебных задач; осознание понятий; ориентировка в конкретных правилах и закономерностях. Если самостоятельная работа проводится на начальном этапе становления умения и навыка, то она не оценивается отметкой. Вместо нее учитель дает аргументированный анализ работы учащихся, который он проводит совместно с учениками. Если умение находится на стадии закрепления, автоматизации, то самостоятельная работа может оцениваться  отметкой.</a:t>
            </a:r>
            <a:b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900" y="863600"/>
            <a:ext cx="10871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Контрольная работа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используется </a:t>
            </a:r>
            <a:r>
              <a:rPr lang="ru-RU" sz="2400" b="1" i="1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при фронтальном текущем и итоговом контроле с целью проверки знаний и умений школьников по достаточно крупной и полностью изученной теме программы. </a:t>
            </a:r>
            <a:r>
              <a:rPr lang="ru-RU" sz="2400" kern="50" dirty="0" smtClean="0">
                <a:effectLst/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Проводятся в течение всего года и преимущественно по тем предметам, для которых важное значение имеют умения и навыки, связанные с письменным оформлением работы и графическими навыками (русский язык, математика, технология), а также требующие умения излагать мысли, применять правила языка и письменной речи (русский язык, окружающий мир, литературное чтение, изобразительное искусство). Контрольная работа оценивается отметкой.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156" y="321973"/>
            <a:ext cx="1094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входной диагностической работы (соответствует ООП ДО)а: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 (развитие мелко моторики руки, развитие фонематического слуха).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33" t="36269" r="25509" b="32481"/>
          <a:stretch/>
        </p:blipFill>
        <p:spPr>
          <a:xfrm>
            <a:off x="180108" y="1699093"/>
            <a:ext cx="6109854" cy="2286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343" t="28314" r="24231" b="57860"/>
          <a:stretch/>
        </p:blipFill>
        <p:spPr>
          <a:xfrm>
            <a:off x="4849089" y="3867329"/>
            <a:ext cx="6206837" cy="1011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0514" t="62973" r="24443" b="8239"/>
          <a:stretch/>
        </p:blipFill>
        <p:spPr>
          <a:xfrm>
            <a:off x="5022270" y="4641273"/>
            <a:ext cx="5860473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473" y="207818"/>
            <a:ext cx="11000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Пример входной диагностики: 3 класс (часть 1), Литературное чтение («Школа России»). Раздел: «Устное народное творчество»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981" t="30398" r="71403" b="22064"/>
          <a:stretch/>
        </p:blipFill>
        <p:spPr>
          <a:xfrm>
            <a:off x="3660803" y="1258907"/>
            <a:ext cx="4291706" cy="528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00" y="365125"/>
            <a:ext cx="10680700" cy="91757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текущего контроля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Y:\Полученные файлы\от костыговой\русский язык, Канакина\Канакина 2 кл 1 ч\Kanakina-2-1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0" y="1431925"/>
            <a:ext cx="8540700" cy="5168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материалы: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AutoNum type="arabicPeriod"/>
            </a:pPr>
            <a:r>
              <a:rPr lang="ru-RU" sz="2800" dirty="0" smtClean="0"/>
              <a:t>Планируемые результаты начального общего образования. Под редакцией Г.С. Ковалевой, О.Б. Логиновой. – Москва, Просвещение. </a:t>
            </a:r>
          </a:p>
          <a:p>
            <a:pPr marL="502920" indent="-457200">
              <a:buFont typeface="Arial" pitchFamily="34" charset="0"/>
              <a:buAutoNum type="arabicPeriod"/>
            </a:pPr>
            <a:r>
              <a:rPr lang="ru-RU" sz="2800" dirty="0" smtClean="0"/>
              <a:t>Оценка достижения планируемых результатов в начальной школе. Система заданий. В 3-х частях. </a:t>
            </a:r>
            <a:r>
              <a:rPr lang="ru-RU" sz="2800" dirty="0"/>
              <a:t>Под редакцией Г.С. Ковалевой, О.Б. Логиновой. – Москва, Просвещение. </a:t>
            </a:r>
          </a:p>
          <a:p>
            <a:pPr marL="50292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Y:\Полученные файлы\от костыговой\русский язык, Канакина\Канакина 2 кл 1 ч\Kanakina-2-1_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16216" r="50336" b="45455"/>
          <a:stretch/>
        </p:blipFill>
        <p:spPr bwMode="auto">
          <a:xfrm>
            <a:off x="3719736" y="476671"/>
            <a:ext cx="4680520" cy="254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право стрелка 6">
            <a:hlinkClick r:id="rId4" action="ppaction://hlinksldjump"/>
          </p:cNvPr>
          <p:cNvSpPr/>
          <p:nvPr/>
        </p:nvSpPr>
        <p:spPr>
          <a:xfrm>
            <a:off x="10199689" y="6453189"/>
            <a:ext cx="288925" cy="288925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600" y="3263900"/>
            <a:ext cx="11010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1. Прочитайте тему урока. Назовите, на какой вопрос мы должны будем ответить в конце урока? </a:t>
            </a:r>
          </a:p>
          <a:p>
            <a:r>
              <a:rPr lang="ru-RU" sz="2000" dirty="0"/>
              <a:t>2. Определим, что мы должны будем сделать на уроке, для того чтобы ответить  на этот вопрос, или восстановим деформированный план: читать и работать с определением понятия, закреплять понятия, приводить примеры. </a:t>
            </a:r>
          </a:p>
          <a:p>
            <a:r>
              <a:rPr lang="ru-RU" sz="2000" dirty="0"/>
              <a:t>3. Прочитайте стихотворение. Какие слова незнакомы? Прочитайте задание. Можем ли мы ответить на этот вопрос? К каким словарям обратимся. </a:t>
            </a:r>
          </a:p>
          <a:p>
            <a:r>
              <a:rPr lang="ru-RU" sz="2000" dirty="0"/>
              <a:t>4. Может ли быть так, что одно и то же слово имеет одно и то же значение? </a:t>
            </a:r>
          </a:p>
        </p:txBody>
      </p:sp>
    </p:spTree>
    <p:extLst>
      <p:ext uri="{BB962C8B-B14F-4D97-AF65-F5344CB8AC3E}">
        <p14:creationId xmlns:p14="http://schemas.microsoft.com/office/powerpoint/2010/main" val="2322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Y:\Полученные файлы\от костыговой\русский язык, Канакина\Канакина 2 кл 1 ч\Kanakina-2-1_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8" r="49994" b="27566"/>
          <a:stretch/>
        </p:blipFill>
        <p:spPr bwMode="auto">
          <a:xfrm>
            <a:off x="2355762" y="165066"/>
            <a:ext cx="7728038" cy="21463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право стрелка 6">
            <a:hlinkClick r:id="rId4" action="ppaction://hlinksldjump"/>
          </p:cNvPr>
          <p:cNvSpPr/>
          <p:nvPr/>
        </p:nvSpPr>
        <p:spPr>
          <a:xfrm>
            <a:off x="10199689" y="6453189"/>
            <a:ext cx="288925" cy="288925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000" y="2413000"/>
            <a:ext cx="11036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Прочитайте. Назовите,  о каком понятии идет речь. Подчеркните.</a:t>
            </a:r>
          </a:p>
          <a:p>
            <a:pPr marL="342900" indent="-342900">
              <a:buAutoNum type="arabicPeriod"/>
            </a:pPr>
            <a:r>
              <a:rPr lang="ru-RU" dirty="0"/>
              <a:t>Найдите и подчеркните выражения, которые помогают понять, что такое синонимы.</a:t>
            </a:r>
          </a:p>
          <a:p>
            <a:r>
              <a:rPr lang="ru-RU" dirty="0"/>
              <a:t>3. Прочитайте первое, второе. Объясните смысл этих выражений.</a:t>
            </a:r>
          </a:p>
          <a:p>
            <a:r>
              <a:rPr lang="ru-RU" dirty="0"/>
              <a:t>4. Можно ли составить схему данного определения? Что в схеме должно быть отражено? Нарисуйте схему. Воспроизведите  определение  на основе схемы.</a:t>
            </a:r>
          </a:p>
          <a:p>
            <a:r>
              <a:rPr lang="ru-RU" dirty="0"/>
              <a:t>5. Можно ли  преобразовать это правило в алгоритм. Расскажите, какой алгоритм составим. Воспроизведите определение. </a:t>
            </a:r>
          </a:p>
          <a:p>
            <a:pPr marL="342900" indent="-342900">
              <a:buAutoNum type="arabicPeriod" startAt="6"/>
            </a:pPr>
            <a:r>
              <a:rPr lang="ru-RU" dirty="0"/>
              <a:t>Подчеркните примеры, которые представлены в определении. Объясните, почему эти слова являются синонимами. Какие части определения помогут это сделать.</a:t>
            </a:r>
          </a:p>
          <a:p>
            <a:pPr marL="342900" indent="-342900">
              <a:buAutoNum type="arabicPeriod" startAt="6"/>
            </a:pPr>
            <a:r>
              <a:rPr lang="ru-RU" dirty="0"/>
              <a:t>Оцените, смогли бы вы сами рассказать определение? Что вам поможет: схема, алгоритм?</a:t>
            </a:r>
          </a:p>
          <a:p>
            <a:pPr marL="342900" indent="-342900">
              <a:buAutoNum type="arabicPeriod" startAt="6"/>
            </a:pPr>
            <a:r>
              <a:rPr lang="ru-RU" dirty="0"/>
              <a:t>Расскажите, как вы запомнили определение? 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3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Y:\Полученные файлы\от костыговой\русский язык, Канакина\Канакина 2 кл 1 ч\Kanakina-2-1_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0" b="65179"/>
          <a:stretch/>
        </p:blipFill>
        <p:spPr bwMode="auto">
          <a:xfrm>
            <a:off x="2298699" y="292101"/>
            <a:ext cx="6959211" cy="31629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право стрелка 6">
            <a:hlinkClick r:id="rId4" action="ppaction://hlinksldjump"/>
          </p:cNvPr>
          <p:cNvSpPr/>
          <p:nvPr/>
        </p:nvSpPr>
        <p:spPr>
          <a:xfrm>
            <a:off x="10199689" y="6453189"/>
            <a:ext cx="288925" cy="288925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1700" y="3492500"/>
            <a:ext cx="1018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/>
              <a:t>Прочитайте задание.</a:t>
            </a:r>
          </a:p>
          <a:p>
            <a:pPr marL="342900" indent="-342900">
              <a:buAutoNum type="arabicPeriod"/>
            </a:pPr>
            <a:r>
              <a:rPr lang="ru-RU" sz="2800" dirty="0"/>
              <a:t>Определите учебную задачу урока: знать понятие, доказывать, что данные слова являются синонимами…..</a:t>
            </a:r>
          </a:p>
          <a:p>
            <a:pPr marL="342900" indent="-342900">
              <a:buAutoNum type="arabicPeriod"/>
            </a:pPr>
            <a:r>
              <a:rPr lang="ru-RU" sz="2800" dirty="0"/>
              <a:t>Расскажите, как будем выполнять?</a:t>
            </a:r>
          </a:p>
          <a:p>
            <a:pPr marL="342900" indent="-342900">
              <a:buAutoNum type="arabicPeriod"/>
            </a:pPr>
            <a:r>
              <a:rPr lang="ru-RU" sz="2800" dirty="0"/>
              <a:t>Что может вызвать трудности?</a:t>
            </a:r>
          </a:p>
          <a:p>
            <a:pPr marL="342900" indent="-342900">
              <a:buAutoNum type="arabicPeriod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84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Y:\Полученные файлы\от костыговой\русский язык, Канакина\Канакина 2 кл 1 ч\Kanakina-2-1_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2432" b="44718"/>
          <a:stretch/>
        </p:blipFill>
        <p:spPr bwMode="auto">
          <a:xfrm>
            <a:off x="2029172" y="548679"/>
            <a:ext cx="6746528" cy="2351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право стрелка 6">
            <a:hlinkClick r:id="rId4" action="ppaction://hlinksldjump"/>
          </p:cNvPr>
          <p:cNvSpPr/>
          <p:nvPr/>
        </p:nvSpPr>
        <p:spPr>
          <a:xfrm>
            <a:off x="10199689" y="6453189"/>
            <a:ext cx="288925" cy="288925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3328" y="3159274"/>
            <a:ext cx="81369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/>
              <a:t>Прочитайте задание к упражнению.</a:t>
            </a:r>
          </a:p>
          <a:p>
            <a:pPr marL="342900" indent="-342900">
              <a:buAutoNum type="arabicPeriod"/>
            </a:pPr>
            <a:r>
              <a:rPr lang="ru-RU" sz="2800" dirty="0"/>
              <a:t> Определите учебную задачу урока: знать понятие, доказывать, </a:t>
            </a:r>
          </a:p>
          <a:p>
            <a:r>
              <a:rPr lang="ru-RU" sz="2800" dirty="0"/>
              <a:t>что данные слова являются синонимами…..</a:t>
            </a:r>
          </a:p>
          <a:p>
            <a:r>
              <a:rPr lang="ru-RU" sz="2800" dirty="0"/>
              <a:t>3. Расскажите, как будем выполнять?</a:t>
            </a:r>
          </a:p>
          <a:p>
            <a:r>
              <a:rPr lang="ru-RU" sz="2800" dirty="0"/>
              <a:t>4. Что может вызвать трудности?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Y:\Полученные файлы\от костыговой\русский язык, Канакина\Канакина 2 кл 1 ч\Kanakina-2-1_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8" t="53809" b="15049"/>
          <a:stretch/>
        </p:blipFill>
        <p:spPr bwMode="auto">
          <a:xfrm>
            <a:off x="2768600" y="349671"/>
            <a:ext cx="5724624" cy="25045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право стрелка 6">
            <a:hlinkClick r:id="rId4" action="ppaction://hlinksldjump"/>
          </p:cNvPr>
          <p:cNvSpPr/>
          <p:nvPr/>
        </p:nvSpPr>
        <p:spPr>
          <a:xfrm>
            <a:off x="10199689" y="6453189"/>
            <a:ext cx="288925" cy="288925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3162300"/>
            <a:ext cx="1043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r>
              <a:rPr lang="ru-RU" sz="2800" dirty="0"/>
              <a:t>. Прочитайте задание к упражнению.</a:t>
            </a:r>
          </a:p>
          <a:p>
            <a:r>
              <a:rPr lang="ru-RU" sz="2800" dirty="0"/>
              <a:t> 2. Определите учебную задачу урока: знать понятие, доказывать, </a:t>
            </a:r>
          </a:p>
          <a:p>
            <a:r>
              <a:rPr lang="ru-RU" sz="2800" dirty="0"/>
              <a:t>что данные слова являются синонимами, находить синонимы…</a:t>
            </a:r>
          </a:p>
          <a:p>
            <a:r>
              <a:rPr lang="ru-RU" sz="2800" dirty="0"/>
              <a:t>3. Расскажите, как будем выполнять?</a:t>
            </a:r>
          </a:p>
          <a:p>
            <a:r>
              <a:rPr lang="ru-RU" sz="2800" dirty="0"/>
              <a:t>4. Что может вызвать трудности?</a:t>
            </a:r>
          </a:p>
        </p:txBody>
      </p:sp>
    </p:spTree>
    <p:extLst>
      <p:ext uri="{BB962C8B-B14F-4D97-AF65-F5344CB8AC3E}">
        <p14:creationId xmlns:p14="http://schemas.microsoft.com/office/powerpoint/2010/main" val="31844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342900"/>
            <a:ext cx="10528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Планируемые результаты урока:</a:t>
            </a:r>
          </a:p>
          <a:p>
            <a:pPr marL="342900" indent="-342900">
              <a:buAutoNum type="arabicPeriod"/>
            </a:pPr>
            <a:r>
              <a:rPr lang="ru-RU" sz="3600" dirty="0"/>
              <a:t>Определять учебную задачу урока.</a:t>
            </a:r>
          </a:p>
          <a:p>
            <a:pPr marL="342900" indent="-342900">
              <a:buAutoNum type="arabicPeriod"/>
            </a:pPr>
            <a:r>
              <a:rPr lang="ru-RU" sz="3600" dirty="0"/>
              <a:t>Планировать урок в соответствии с поставленной задачей.</a:t>
            </a:r>
          </a:p>
          <a:p>
            <a:pPr marL="342900" indent="-342900">
              <a:buAutoNum type="arabicPeriod"/>
            </a:pPr>
            <a:r>
              <a:rPr lang="ru-RU" sz="3600" dirty="0"/>
              <a:t>Знать, что такое синонимы.</a:t>
            </a:r>
          </a:p>
          <a:p>
            <a:pPr marL="342900" indent="-342900">
              <a:buAutoNum type="arabicPeriod"/>
            </a:pPr>
            <a:r>
              <a:rPr lang="ru-RU" sz="3600" dirty="0"/>
              <a:t>Находить синонимы, доказывать, что выбранные слова являются синонимами. </a:t>
            </a:r>
          </a:p>
          <a:p>
            <a:pPr marL="342900" indent="-342900">
              <a:buAutoNum type="arabicPeriod"/>
            </a:pPr>
            <a:r>
              <a:rPr lang="ru-RU" sz="3600" dirty="0"/>
              <a:t>Работать с учебным текстом, преобразовывать учебный текст в схему, в алгоритм.</a:t>
            </a:r>
          </a:p>
          <a:p>
            <a:pPr marL="342900" indent="-342900">
              <a:buAutoNum type="arabicPeriod"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580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130300" y="609600"/>
            <a:ext cx="965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Организация текущего контроля по итогам проведения урока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" y="1752600"/>
            <a:ext cx="103504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Тестовая работа.</a:t>
            </a:r>
          </a:p>
          <a:p>
            <a:r>
              <a:rPr lang="ru-RU" sz="3200" dirty="0"/>
              <a:t>1. Подчеркни слова, которые помогают определить, что такое синонимы: одинаковый корень, близки по смыслу, различны по написанию, противоположны по значению, с безударной гласной.</a:t>
            </a:r>
          </a:p>
          <a:p>
            <a:r>
              <a:rPr lang="ru-RU" sz="3200" dirty="0"/>
              <a:t>2. Подчеркнуть синонимы:  страшный, ужасный; красивый, страшный; бежать, мчаться; работать, трудиться; петь, танцевать; писать, рисовать. </a:t>
            </a:r>
          </a:p>
          <a:p>
            <a:r>
              <a:rPr lang="ru-RU" sz="3200" dirty="0"/>
              <a:t>3. Приведите примеры синонимов.</a:t>
            </a:r>
          </a:p>
        </p:txBody>
      </p:sp>
    </p:spTree>
    <p:extLst>
      <p:ext uri="{BB962C8B-B14F-4D97-AF65-F5344CB8AC3E}">
        <p14:creationId xmlns:p14="http://schemas.microsoft.com/office/powerpoint/2010/main" val="307189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39" t="23274" r="45874" b="16651"/>
          <a:stretch/>
        </p:blipFill>
        <p:spPr>
          <a:xfrm>
            <a:off x="436728" y="1431096"/>
            <a:ext cx="4080681" cy="4996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280" t="20663" r="44091" b="11987"/>
          <a:stretch/>
        </p:blipFill>
        <p:spPr>
          <a:xfrm>
            <a:off x="4517409" y="1431096"/>
            <a:ext cx="3985146" cy="4926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727" y="409433"/>
            <a:ext cx="8065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УМК «Перспектива». Русский язык.  </a:t>
            </a:r>
            <a:r>
              <a:rPr lang="ru-RU" sz="2000" b="1" dirty="0"/>
              <a:t> </a:t>
            </a:r>
            <a:r>
              <a:rPr lang="ru-RU" sz="2000" b="1" dirty="0" smtClean="0"/>
              <a:t>3 класс. Тема урока: Текст. Тема текста. Главная мысль текста. 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98090" y="920265"/>
            <a:ext cx="3330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Предметные результаты: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Уметь озаглавливать текст в </a:t>
            </a:r>
          </a:p>
          <a:p>
            <a:r>
              <a:rPr lang="ru-RU" dirty="0"/>
              <a:t>с</a:t>
            </a:r>
            <a:r>
              <a:rPr lang="ru-RU" dirty="0" smtClean="0"/>
              <a:t>оответствии с темой и главной мыслью.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5510" y="2756848"/>
            <a:ext cx="297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Диагностика:</a:t>
            </a:r>
          </a:p>
          <a:p>
            <a:r>
              <a:rPr lang="ru-RU" dirty="0" smtClean="0"/>
              <a:t>Прочитайте текст. Озаглавьте его на основе темы, главной мысли.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500" y="850900"/>
            <a:ext cx="1038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Организация тематического контроля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74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Тематическое планирование </a:t>
            </a:r>
            <a:br>
              <a:rPr lang="ru-RU" sz="2800" dirty="0"/>
            </a:br>
            <a:r>
              <a:rPr lang="ru-RU" sz="2800" dirty="0"/>
              <a:t>2 класс  (</a:t>
            </a:r>
            <a:r>
              <a:rPr lang="ru-RU" sz="2800" dirty="0" err="1"/>
              <a:t>Канакина</a:t>
            </a:r>
            <a:r>
              <a:rPr lang="ru-RU" sz="2800" dirty="0"/>
              <a:t> В.П. и др.)</a:t>
            </a:r>
            <a:br>
              <a:rPr lang="ru-RU" sz="2800" dirty="0"/>
            </a:br>
            <a:r>
              <a:rPr lang="ru-RU" sz="2800" dirty="0"/>
              <a:t>Предложение – 9 часов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58125"/>
          <a:ext cx="9721850" cy="4288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871">
                <a:tc>
                  <a:txBody>
                    <a:bodyPr/>
                    <a:lstStyle/>
                    <a:p>
                      <a:r>
                        <a:rPr lang="ru-RU" sz="1800" dirty="0"/>
                        <a:t>Тема урока </a:t>
                      </a: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Характеристика деятельности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344">
                <a:tc>
                  <a:txBody>
                    <a:bodyPr/>
                    <a:lstStyle/>
                    <a:p>
                      <a:r>
                        <a:rPr lang="ru-RU" sz="1800" dirty="0"/>
                        <a:t>Предложение как единица речи</a:t>
                      </a: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Отличать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предложение от группы слов, не составляющих предложение.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Составлять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предложения из слов.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Составлять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(устно и письменно) ответы на вопросы.</a:t>
                      </a:r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893">
                <a:tc>
                  <a:txBody>
                    <a:bodyPr/>
                    <a:lstStyle/>
                    <a:p>
                      <a:r>
                        <a:rPr lang="ru-RU" sz="1800" dirty="0"/>
                        <a:t>Предложение по цели высказывания</a:t>
                      </a: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Соблюдать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устной речи логическое (смысловое) ударение и интона­цию конца предложения.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Выби­рать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знак для обозначения конца предложения. </a:t>
                      </a:r>
                      <a:endParaRPr lang="ru-RU" sz="16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3592">
                <a:tc>
                  <a:txBody>
                    <a:bodyPr/>
                    <a:lstStyle/>
                    <a:p>
                      <a:r>
                        <a:rPr lang="ru-RU" sz="1800" dirty="0"/>
                        <a:t>Знаки препинания</a:t>
                      </a:r>
                      <a:r>
                        <a:rPr lang="ru-RU" sz="1800" baseline="0" dirty="0"/>
                        <a:t> в конце предложения.</a:t>
                      </a:r>
                      <a:endParaRPr lang="ru-RU" sz="1800" dirty="0"/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Определять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границы предложения в деформированном тексте,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выби­рать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знак для обозначения конца предложения.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Обосновывать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выбор знака препинания в конце предложения.</a:t>
                      </a:r>
                    </a:p>
                    <a:p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Употреблять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заглавную букву в начале предложения и необходимый знак препинания в конце предложения. </a:t>
                      </a: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Писать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слова в предложении раздельно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 marL="91431" marR="9143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2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520700" y="1638300"/>
            <a:ext cx="10490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со ст.2. 273-ФЗ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«качество образования - комплексная характеристика образовательной деятельности и подготовки обучающегося, выражающая </a:t>
            </a:r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их соответствия федеральным государственным образовательным стандартам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alt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достижения планируемых результатов образовательной программы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736600" y="285750"/>
            <a:ext cx="843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 Федеральный закон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«Об образовании в Российской Федерации»</a:t>
            </a:r>
          </a:p>
        </p:txBody>
      </p:sp>
      <p:pic>
        <p:nvPicPr>
          <p:cNvPr id="22532" name="Picture 8" descr="http://im3-tub-ru.yandex.net/i?id=318955406-07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3" y="285750"/>
            <a:ext cx="17859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0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15901"/>
            <a:ext cx="10426700" cy="965200"/>
          </a:xfrm>
        </p:spPr>
        <p:txBody>
          <a:bodyPr>
            <a:noAutofit/>
          </a:bodyPr>
          <a:lstStyle/>
          <a:p>
            <a:r>
              <a:rPr lang="ru-RU" sz="2800" dirty="0"/>
              <a:t>Тематическое планирование </a:t>
            </a:r>
            <a:br>
              <a:rPr lang="ru-RU" sz="2800" dirty="0"/>
            </a:br>
            <a:r>
              <a:rPr lang="ru-RU" sz="2800" dirty="0"/>
              <a:t>2 класс  (Канакина В.П. и др.)</a:t>
            </a:r>
            <a:br>
              <a:rPr lang="ru-RU" sz="2800" dirty="0"/>
            </a:br>
            <a:r>
              <a:rPr lang="ru-RU" sz="2800" dirty="0"/>
              <a:t>Предложение – 9 часов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596900" y="1489864"/>
          <a:ext cx="9891589" cy="5224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7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4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842">
                <a:tc>
                  <a:txBody>
                    <a:bodyPr/>
                    <a:lstStyle/>
                    <a:p>
                      <a:r>
                        <a:rPr lang="ru-RU" dirty="0"/>
                        <a:t>Тема урока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Характеристика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978">
                <a:tc>
                  <a:txBody>
                    <a:bodyPr/>
                    <a:lstStyle/>
                    <a:p>
                      <a:r>
                        <a:rPr lang="ru-RU" dirty="0"/>
                        <a:t>Главные члены предложения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20" dirty="0">
                          <a:effectLst/>
                          <a:latin typeface="Times New Roman"/>
                          <a:ea typeface="Times New Roman"/>
                        </a:rPr>
                        <a:t>Находить </a:t>
                      </a:r>
                      <a:r>
                        <a:rPr lang="ru-RU" sz="1600" spc="20" dirty="0">
                          <a:effectLst/>
                          <a:latin typeface="Times New Roman"/>
                          <a:ea typeface="Times New Roman"/>
                        </a:rPr>
                        <a:t>главные члены (основу) предложения. </a:t>
                      </a:r>
                      <a:r>
                        <a:rPr lang="ru-RU" sz="1600" b="1" spc="20" dirty="0">
                          <a:effectLst/>
                          <a:latin typeface="Times New Roman"/>
                          <a:ea typeface="Times New Roman"/>
                        </a:rPr>
                        <a:t>Обозначать </a:t>
                      </a:r>
                      <a:r>
                        <a:rPr lang="ru-RU" sz="1600" spc="20" dirty="0">
                          <a:effectLst/>
                          <a:latin typeface="Times New Roman"/>
                          <a:ea typeface="Times New Roman"/>
                        </a:rPr>
                        <a:t>графически грамматическую основу.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15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34">
                <a:tc>
                  <a:txBody>
                    <a:bodyPr/>
                    <a:lstStyle/>
                    <a:p>
                      <a:r>
                        <a:rPr lang="ru-RU" dirty="0"/>
                        <a:t>Второстепенные члены предложения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15" dirty="0">
                          <a:effectLst/>
                          <a:latin typeface="Times New Roman"/>
                          <a:ea typeface="Times New Roman"/>
                        </a:rPr>
                        <a:t>Различать </a:t>
                      </a:r>
                      <a:r>
                        <a:rPr lang="ru-RU" sz="1600" spc="15" dirty="0">
                          <a:effectLst/>
                          <a:latin typeface="Times New Roman"/>
                          <a:ea typeface="Times New Roman"/>
                        </a:rPr>
                        <a:t>и </a:t>
                      </a:r>
                      <a:r>
                        <a:rPr lang="ru-RU" sz="1600" b="1" spc="15" dirty="0">
                          <a:effectLst/>
                          <a:latin typeface="Times New Roman"/>
                          <a:ea typeface="Times New Roman"/>
                        </a:rPr>
                        <a:t>выделять </a:t>
                      </a:r>
                      <a:r>
                        <a:rPr lang="ru-RU" sz="1600" spc="15" dirty="0">
                          <a:effectLst/>
                          <a:latin typeface="Times New Roman"/>
                          <a:ea typeface="Times New Roman"/>
                        </a:rPr>
                        <a:t>главные и второстепенные члены предложения.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4402">
                <a:tc>
                  <a:txBody>
                    <a:bodyPr/>
                    <a:lstStyle/>
                    <a:p>
                      <a:r>
                        <a:rPr lang="ru-RU" dirty="0"/>
                        <a:t>Подлежащее</a:t>
                      </a:r>
                      <a:r>
                        <a:rPr lang="ru-RU" baseline="0" dirty="0"/>
                        <a:t> и сказуемое – главные члены предложения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Обосновывать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правильность выделения подлежащего и сказуемого.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Анализировать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схему и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составлять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ней сообщение о главных членах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2581">
                <a:tc>
                  <a:txBody>
                    <a:bodyPr/>
                    <a:lstStyle/>
                    <a:p>
                      <a:r>
                        <a:rPr lang="ru-RU" dirty="0"/>
                        <a:t>Распространенное</a:t>
                      </a:r>
                      <a:r>
                        <a:rPr lang="ru-RU" baseline="0" dirty="0"/>
                        <a:t> и нераспространенное предложение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Различать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распространённое (с второстепенными членами) и нерас­пространённое (без второстепенных членов) предложения.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Составлять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нераспространённые и распространённые предложения.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Распространять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нераспространённые предложения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0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Тематическое планирование </a:t>
            </a:r>
            <a:br>
              <a:rPr lang="ru-RU" sz="2800" dirty="0"/>
            </a:br>
            <a:r>
              <a:rPr lang="ru-RU" sz="2800" dirty="0"/>
              <a:t>2 класс  (</a:t>
            </a:r>
            <a:r>
              <a:rPr lang="ru-RU" sz="2800" dirty="0" err="1"/>
              <a:t>Канакина</a:t>
            </a:r>
            <a:r>
              <a:rPr lang="ru-RU" sz="2800" dirty="0"/>
              <a:t> В.П. и др.)</a:t>
            </a:r>
            <a:br>
              <a:rPr lang="ru-RU" sz="2800" dirty="0"/>
            </a:br>
            <a:r>
              <a:rPr lang="ru-RU" sz="2800" dirty="0"/>
              <a:t>Предложение – 9 часов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095499"/>
          <a:ext cx="9650413" cy="3395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6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177">
                <a:tc>
                  <a:txBody>
                    <a:bodyPr/>
                    <a:lstStyle/>
                    <a:p>
                      <a:r>
                        <a:rPr lang="ru-RU" sz="1800" dirty="0"/>
                        <a:t>Тема урока </a:t>
                      </a:r>
                    </a:p>
                  </a:txBody>
                  <a:tcPr marL="91445" marR="91445" marT="45718" marB="45718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Характеристика деятельности</a:t>
                      </a:r>
                    </a:p>
                  </a:txBody>
                  <a:tcPr marL="91445" marR="91445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079">
                <a:tc>
                  <a:txBody>
                    <a:bodyPr/>
                    <a:lstStyle/>
                    <a:p>
                      <a:r>
                        <a:rPr lang="ru-RU" sz="1800" dirty="0"/>
                        <a:t>Связь слов в предложении</a:t>
                      </a:r>
                    </a:p>
                  </a:txBody>
                  <a:tcPr marL="91445" marR="91445" marT="45718" marB="45718"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Устанавливать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помощи вопросов связь слов между членами пред­ложения.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Составлять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предложение из деформированных слов (слов, не связан­ных по смыслу).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5095">
                <a:tc>
                  <a:txBody>
                    <a:bodyPr/>
                    <a:lstStyle/>
                    <a:p>
                      <a:r>
                        <a:rPr lang="ru-RU" sz="1800" dirty="0"/>
                        <a:t>Устное</a:t>
                      </a:r>
                      <a:r>
                        <a:rPr lang="ru-RU" sz="1800" baseline="0" dirty="0"/>
                        <a:t> сочинение. Коллективное составление текста на основе картины В. Остроухова «Золотая осень». </a:t>
                      </a:r>
                      <a:endParaRPr lang="ru-RU" sz="1800" dirty="0"/>
                    </a:p>
                  </a:txBody>
                  <a:tcPr marL="91445" marR="91445" marT="45718" marB="45718"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Рассматривать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репродукцию картины  И. С. Остроухова «Золотая осень» в «Картинной галерее» учебника.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Составлять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рассказ по репродукции картины И. С. Остроухова «Золо­тая осень», используя данное начало и опорные слова.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6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462" y="386366"/>
            <a:ext cx="9730418" cy="705834"/>
          </a:xfrm>
        </p:spPr>
        <p:txBody>
          <a:bodyPr>
            <a:normAutofit/>
          </a:bodyPr>
          <a:lstStyle/>
          <a:p>
            <a:r>
              <a:rPr lang="ru-RU" dirty="0" smtClean="0"/>
              <a:t>Текущий (тематический) контроль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17" y="1462267"/>
            <a:ext cx="3821038" cy="4989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555" y="1295400"/>
            <a:ext cx="7765428" cy="534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Тематическая контрольная работа: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Подчеркните группу слов, которая является предложением: </a:t>
            </a:r>
            <a:r>
              <a:rPr lang="ru-RU" sz="2800" i="1" dirty="0" smtClean="0"/>
              <a:t>наступила осень; лес, красиво, осень; в осеннем лесу; тихо в осеннем лесу.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Прочитайте. Определите, какой знак препинания ставится в конце предложения:</a:t>
            </a:r>
          </a:p>
          <a:p>
            <a:r>
              <a:rPr lang="ru-RU" sz="2800" i="1" dirty="0" smtClean="0"/>
              <a:t>Когда уже пойдет снег</a:t>
            </a:r>
          </a:p>
          <a:p>
            <a:r>
              <a:rPr lang="ru-RU" sz="2800" i="1" dirty="0" smtClean="0"/>
              <a:t>Наступила золотая осень</a:t>
            </a:r>
          </a:p>
          <a:p>
            <a:r>
              <a:rPr lang="ru-RU" sz="2800" i="1" dirty="0" smtClean="0"/>
              <a:t>Как красиво осенью</a:t>
            </a:r>
          </a:p>
          <a:p>
            <a:r>
              <a:rPr lang="ru-RU" sz="2800" i="1" dirty="0" smtClean="0"/>
              <a:t>3. </a:t>
            </a:r>
            <a:r>
              <a:rPr lang="ru-RU" sz="2800" dirty="0" smtClean="0"/>
              <a:t>Подчеркните во втором предложении грамматическую основу</a:t>
            </a:r>
            <a:r>
              <a:rPr lang="ru-RU" sz="2800" i="1" dirty="0" smtClean="0"/>
              <a:t>. 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5915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202018"/>
              </p:ext>
            </p:extLst>
          </p:nvPr>
        </p:nvGraphicFramePr>
        <p:xfrm>
          <a:off x="544286" y="185056"/>
          <a:ext cx="11430000" cy="6930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4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84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Основные положения программы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Основные умения, формируемые во 2 классе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36"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</a:t>
                      </a:r>
                      <a:r>
                        <a:rPr lang="ru-RU" baseline="0" dirty="0" smtClean="0"/>
                        <a:t> читать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Чтение целыми словами и речевыми синтагмами.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436">
                <a:tc>
                  <a:txBody>
                    <a:bodyPr/>
                    <a:lstStyle/>
                    <a:p>
                      <a:r>
                        <a:rPr lang="ru-RU" dirty="0" smtClean="0"/>
                        <a:t>Выразительность чтения.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Использование пауз, соответствующих знакам препинания в середине и конце предложения.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401">
                <a:tc>
                  <a:txBody>
                    <a:bodyPr/>
                    <a:lstStyle/>
                    <a:p>
                      <a:r>
                        <a:rPr lang="ru-RU" dirty="0" smtClean="0"/>
                        <a:t>Текстовые умения.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 темы (текста, книги, выставки);</a:t>
                      </a:r>
                      <a:r>
                        <a:rPr lang="ru-RU" baseline="0" dirty="0" smtClean="0"/>
                        <a:t> деление текста на смысловые части (картины), подробный пересказ с опорой на картинный план, план, опорные слова.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321"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 выборочно </a:t>
                      </a:r>
                      <a:r>
                        <a:rPr lang="ru-RU" baseline="0" dirty="0" smtClean="0"/>
                        <a:t> отбирать материал в соответствии с заданием.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</a:t>
                      </a:r>
                      <a:r>
                        <a:rPr lang="ru-RU" baseline="0" dirty="0" smtClean="0"/>
                        <a:t> событий текста. Называние героев , их характеристика (какой он, подтверждение текстом).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436"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 работать с книгой.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Рассказ о книге на основе обложке, группировка (классификация) книг по разным основаниям.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8436">
                <a:tc>
                  <a:txBody>
                    <a:bodyPr/>
                    <a:lstStyle/>
                    <a:p>
                      <a:r>
                        <a:rPr lang="ru-RU" dirty="0" smtClean="0"/>
                        <a:t>Литературоведческая пропедевтика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Жанр:</a:t>
                      </a:r>
                      <a:r>
                        <a:rPr lang="ru-RU" baseline="0" dirty="0" smtClean="0"/>
                        <a:t> рассказ, стихотворение, сказка. Герой.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8436">
                <a:tc>
                  <a:txBody>
                    <a:bodyPr/>
                    <a:lstStyle/>
                    <a:p>
                      <a:r>
                        <a:rPr lang="ru-RU" dirty="0" smtClean="0"/>
                        <a:t>Творческая деятельность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Чтение по ролям, графическое и словесное рисование.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7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015074"/>
              </p:ext>
            </p:extLst>
          </p:nvPr>
        </p:nvGraphicFramePr>
        <p:xfrm>
          <a:off x="1524000" y="908720"/>
          <a:ext cx="9144000" cy="479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7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9418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Раздел</a:t>
                      </a:r>
                      <a:r>
                        <a:rPr lang="ru-RU" baseline="0" dirty="0" smtClean="0"/>
                        <a:t> программы.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Умения, сформированные в разделе «Люблю природу русскую.</a:t>
                      </a:r>
                      <a:r>
                        <a:rPr lang="ru-RU" baseline="0" dirty="0" smtClean="0"/>
                        <a:t> Зима».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376"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Умение читать.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Чтение целыми словами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57">
                <a:tc>
                  <a:txBody>
                    <a:bodyPr/>
                    <a:lstStyle/>
                    <a:p>
                      <a:r>
                        <a:rPr lang="ru-RU" dirty="0" smtClean="0"/>
                        <a:t>Выразительность чтения.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Читать, сохраняя интонацию конца предложения.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457">
                <a:tc>
                  <a:txBody>
                    <a:bodyPr/>
                    <a:lstStyle/>
                    <a:p>
                      <a:r>
                        <a:rPr lang="ru-RU" dirty="0" smtClean="0"/>
                        <a:t>Текстовые умения.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Находить в тексте слова, позволяющие нарисовать графические</a:t>
                      </a:r>
                      <a:r>
                        <a:rPr lang="ru-RU" baseline="0" dirty="0" smtClean="0"/>
                        <a:t> и словесные картины.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0652">
                <a:tc>
                  <a:txBody>
                    <a:bodyPr/>
                    <a:lstStyle/>
                    <a:p>
                      <a:r>
                        <a:rPr lang="ru-RU" dirty="0" smtClean="0"/>
                        <a:t>Литературоведческая пропедевтика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Жанр</a:t>
                      </a:r>
                      <a:r>
                        <a:rPr lang="ru-RU" baseline="0" dirty="0" smtClean="0"/>
                        <a:t>  - стихотворение, тема стихотворения.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457">
                <a:tc>
                  <a:txBody>
                    <a:bodyPr/>
                    <a:lstStyle/>
                    <a:p>
                      <a:r>
                        <a:rPr lang="ru-RU" dirty="0" smtClean="0"/>
                        <a:t>Творческая деятельность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Графическое и словесное рисование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7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Обобщающий урок по теме: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882" y="1893194"/>
            <a:ext cx="11269014" cy="4136385"/>
          </a:xfrm>
        </p:spPr>
        <p:txBody>
          <a:bodyPr/>
          <a:lstStyle/>
          <a:p>
            <a:r>
              <a:rPr lang="ru-RU" dirty="0" smtClean="0"/>
              <a:t>Анкетирование учащихся:</a:t>
            </a:r>
          </a:p>
          <a:p>
            <a:r>
              <a:rPr lang="ru-RU" dirty="0" smtClean="0"/>
              <a:t>Я умею читать  целыми словами.</a:t>
            </a:r>
          </a:p>
          <a:p>
            <a:r>
              <a:rPr lang="ru-RU" dirty="0" smtClean="0"/>
              <a:t>Я читаю, сохраняя интонацию конца предложения (делаю паузу между предложениями).</a:t>
            </a:r>
          </a:p>
          <a:p>
            <a:r>
              <a:rPr lang="ru-RU" dirty="0" smtClean="0"/>
              <a:t>Я определяю жанр прочитанного произведения.</a:t>
            </a:r>
          </a:p>
          <a:p>
            <a:r>
              <a:rPr lang="ru-RU" dirty="0" smtClean="0"/>
              <a:t>Я определяю в тексте слова,  с помощью которых можно создать словесную картину.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2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0" y="467360"/>
            <a:ext cx="9820570" cy="665981"/>
          </a:xfrm>
        </p:spPr>
        <p:txBody>
          <a:bodyPr/>
          <a:lstStyle/>
          <a:p>
            <a:r>
              <a:rPr lang="ru-RU" dirty="0" smtClean="0"/>
              <a:t>Устный ответ.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913" y="1700784"/>
            <a:ext cx="10779617" cy="432879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Базовый уровень.</a:t>
            </a:r>
          </a:p>
          <a:p>
            <a:r>
              <a:rPr lang="ru-RU" dirty="0" smtClean="0"/>
              <a:t>Прочитайте выразительно.</a:t>
            </a:r>
          </a:p>
          <a:p>
            <a:r>
              <a:rPr lang="ru-RU" dirty="0" smtClean="0"/>
              <a:t>Определите жанр.</a:t>
            </a:r>
          </a:p>
          <a:p>
            <a:r>
              <a:rPr lang="ru-RU" dirty="0" smtClean="0"/>
              <a:t>Назовите слова, с помощью которых можно создать словесную картину.</a:t>
            </a:r>
          </a:p>
          <a:p>
            <a:endParaRPr lang="ru-RU" dirty="0"/>
          </a:p>
          <a:p>
            <a:r>
              <a:rPr lang="ru-RU" dirty="0" smtClean="0"/>
              <a:t>Повышенный уровень.</a:t>
            </a:r>
          </a:p>
          <a:p>
            <a:r>
              <a:rPr lang="ru-RU" dirty="0" smtClean="0"/>
              <a:t>Прочитайте выразительно, отражая настроение (выделяя слова при чтении).</a:t>
            </a:r>
          </a:p>
          <a:p>
            <a:r>
              <a:rPr lang="ru-RU" dirty="0" smtClean="0"/>
              <a:t>Определите жанр, приведите доказательства.</a:t>
            </a:r>
          </a:p>
          <a:p>
            <a:r>
              <a:rPr lang="ru-RU" dirty="0" smtClean="0"/>
              <a:t>Назовите слова, с помощью которых можно создать текст.</a:t>
            </a:r>
          </a:p>
          <a:p>
            <a:r>
              <a:rPr lang="ru-RU" dirty="0" smtClean="0"/>
              <a:t>Расскажите, какую картину вы видите.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02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Тестовая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882" y="1918952"/>
            <a:ext cx="10412998" cy="411062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Прочитайте текст по сигналу, определите по сигналу учителя, до какого места вы дочитали. </a:t>
            </a:r>
          </a:p>
          <a:p>
            <a:r>
              <a:rPr lang="ru-RU" dirty="0" smtClean="0"/>
              <a:t>Дочитайте текст до конца и выполните задания после текста.</a:t>
            </a:r>
          </a:p>
          <a:p>
            <a:r>
              <a:rPr lang="ru-RU" dirty="0" smtClean="0"/>
              <a:t>1. Определите жанр. Запишите.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Приведите 2 аргумента (доказательства). </a:t>
            </a:r>
          </a:p>
          <a:p>
            <a:r>
              <a:rPr lang="ru-RU" dirty="0" smtClean="0"/>
              <a:t>2. Подчеркните слова, которые показывают, какие слова помогают увидеть картину.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На основании подчеркнутых слов создайте текст на тему:</a:t>
            </a:r>
          </a:p>
          <a:p>
            <a:r>
              <a:rPr lang="ru-RU" dirty="0" smtClean="0"/>
              <a:t>3. Нарисуйте иллюстрации к тексту.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Сделайте подписи к иллюстрации.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4. </a:t>
            </a:r>
            <a:r>
              <a:rPr lang="ru-RU" dirty="0" smtClean="0"/>
              <a:t>Подготовьте выразительное чтение. Сделайте разметку.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0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Письменная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Повышенный уровень</a:t>
            </a:r>
          </a:p>
          <a:p>
            <a:r>
              <a:rPr lang="ru-RU" dirty="0" smtClean="0"/>
              <a:t>Какой автор увидел…..? </a:t>
            </a:r>
          </a:p>
        </p:txBody>
      </p:sp>
    </p:spTree>
    <p:extLst>
      <p:ext uri="{BB962C8B-B14F-4D97-AF65-F5344CB8AC3E}">
        <p14:creationId xmlns:p14="http://schemas.microsoft.com/office/powerpoint/2010/main" val="38123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Планируемые результаты изучения темы: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Знать правило о правописании и, у, а после шипящих;</a:t>
            </a:r>
          </a:p>
          <a:p>
            <a:r>
              <a:rPr lang="ru-RU" dirty="0" smtClean="0"/>
              <a:t>2. Применять правило написания и, у, а после шипящих;</a:t>
            </a:r>
          </a:p>
          <a:p>
            <a:r>
              <a:rPr lang="ru-RU" dirty="0" smtClean="0"/>
              <a:t>3. Подбирать слова на изученное правило.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8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203200"/>
            <a:ext cx="11417300" cy="876300"/>
          </a:xfrm>
        </p:spPr>
        <p:txBody>
          <a:bodyPr>
            <a:normAutofit/>
          </a:bodyPr>
          <a:lstStyle/>
          <a:p>
            <a:r>
              <a:rPr lang="ru-RU" sz="2800" b="1" dirty="0"/>
              <a:t>Статья 28. Компетенция, права, обязанности и ответственность образовательной организации. Статья 3.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093" y="1223494"/>
            <a:ext cx="11514607" cy="5317006"/>
          </a:xfrm>
        </p:spPr>
        <p:txBody>
          <a:bodyPr>
            <a:normAutofit lnSpcReduction="10000"/>
          </a:bodyPr>
          <a:lstStyle/>
          <a:p>
            <a:pPr marL="177800" indent="0">
              <a:buNone/>
            </a:pPr>
            <a:r>
              <a:rPr lang="ru-RU" sz="2800" dirty="0"/>
              <a:t>3. </a:t>
            </a:r>
            <a:r>
              <a:rPr lang="ru-RU" sz="2800" b="1" dirty="0"/>
              <a:t>К компетенции </a:t>
            </a:r>
            <a:r>
              <a:rPr lang="ru-RU" sz="2800" dirty="0"/>
              <a:t>образовательной организации в установленной сфере деятельности относятся:</a:t>
            </a:r>
          </a:p>
          <a:p>
            <a:pPr marL="177800" indent="0">
              <a:buNone/>
            </a:pPr>
            <a:r>
              <a:rPr lang="ru-RU" sz="2800" dirty="0"/>
              <a:t>10) </a:t>
            </a:r>
            <a:r>
              <a:rPr lang="ru-RU" sz="2800" b="1" dirty="0"/>
              <a:t>осуществление текущего контроля успеваемости и промежуточной аттестации обучающихся, установление их форм, периодичности и порядка проведения;</a:t>
            </a:r>
          </a:p>
          <a:p>
            <a:pPr marL="177800" indent="0">
              <a:buNone/>
            </a:pPr>
            <a:r>
              <a:rPr lang="ru-RU" sz="2800" dirty="0"/>
              <a:t>11) индивидуальный учет результатов освоения обучающимися образовательных программ и поощрений обучающихся, а также хранение в архивах информации об этих результатах и поощрениях на бумажных и (или) электронных носителях;</a:t>
            </a:r>
          </a:p>
          <a:p>
            <a:pPr marL="177800" indent="0">
              <a:buNone/>
            </a:pPr>
            <a:r>
              <a:rPr lang="ru-RU" sz="2800" dirty="0" smtClean="0"/>
              <a:t>12</a:t>
            </a:r>
            <a:r>
              <a:rPr lang="ru-RU" sz="2800" dirty="0"/>
              <a:t>) использование и совершенствование методов обучения и воспитания, образовательных технологий, электронного обучения;</a:t>
            </a:r>
          </a:p>
          <a:p>
            <a:endParaRPr lang="ru-RU" dirty="0"/>
          </a:p>
          <a:p>
            <a:pPr marL="1778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260648"/>
            <a:ext cx="7416824" cy="792088"/>
          </a:xfrm>
        </p:spPr>
        <p:txBody>
          <a:bodyPr/>
          <a:lstStyle/>
          <a:p>
            <a:r>
              <a:rPr lang="ru-RU" sz="2000" dirty="0"/>
              <a:t>Организация уроков   по теме с учетом дифференциации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980728"/>
            <a:ext cx="8435280" cy="587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Тема: «Правописание </a:t>
            </a:r>
            <a:r>
              <a:rPr lang="ru-RU" sz="2000" dirty="0" err="1"/>
              <a:t>жи</a:t>
            </a:r>
            <a:r>
              <a:rPr lang="ru-RU" sz="2000" dirty="0"/>
              <a:t>-ши, </a:t>
            </a:r>
            <a:r>
              <a:rPr lang="ru-RU" sz="2000" dirty="0" err="1"/>
              <a:t>ча</a:t>
            </a:r>
            <a:r>
              <a:rPr lang="ru-RU" sz="2000" dirty="0"/>
              <a:t>-ща, чу-</a:t>
            </a:r>
            <a:r>
              <a:rPr lang="ru-RU" sz="2000" dirty="0" err="1"/>
              <a:t>щу</a:t>
            </a:r>
            <a:r>
              <a:rPr lang="ru-RU" sz="2000" dirty="0"/>
              <a:t>»  </a:t>
            </a:r>
          </a:p>
          <a:p>
            <a:pPr marL="0" indent="0">
              <a:buNone/>
            </a:pPr>
            <a:r>
              <a:rPr lang="ru-RU" sz="2000" dirty="0"/>
              <a:t>(5 уроков).</a:t>
            </a:r>
          </a:p>
          <a:p>
            <a:pPr marL="0" indent="0">
              <a:buNone/>
            </a:pPr>
            <a:r>
              <a:rPr lang="ru-RU" sz="2000" dirty="0"/>
              <a:t>1 урок – «Правописание </a:t>
            </a:r>
            <a:r>
              <a:rPr lang="ru-RU" sz="2000" dirty="0" err="1"/>
              <a:t>жи</a:t>
            </a:r>
            <a:r>
              <a:rPr lang="ru-RU" sz="2000" dirty="0"/>
              <a:t>-ши». Результат урока: отличать сочетания </a:t>
            </a:r>
            <a:r>
              <a:rPr lang="ru-RU" sz="2000" dirty="0" err="1"/>
              <a:t>жи</a:t>
            </a:r>
            <a:r>
              <a:rPr lang="ru-RU" sz="2000" dirty="0"/>
              <a:t>-ши, правильно писать слова с сочетаниями </a:t>
            </a:r>
            <a:r>
              <a:rPr lang="ru-RU" sz="2000" dirty="0" err="1"/>
              <a:t>жи</a:t>
            </a:r>
            <a:r>
              <a:rPr lang="ru-RU" sz="2000" dirty="0"/>
              <a:t>-ши, самостоятельно приводить примеры данной орфограммы. </a:t>
            </a:r>
          </a:p>
          <a:p>
            <a:pPr marL="0" indent="0">
              <a:buNone/>
            </a:pPr>
            <a:r>
              <a:rPr lang="ru-RU" sz="2000" dirty="0"/>
              <a:t>2 урок – «Правописание </a:t>
            </a:r>
            <a:r>
              <a:rPr lang="ru-RU" sz="2000" dirty="0" err="1"/>
              <a:t>ча</a:t>
            </a:r>
            <a:r>
              <a:rPr lang="ru-RU" sz="2000" dirty="0"/>
              <a:t>-ща». Результат урока: отличать сочетания </a:t>
            </a:r>
            <a:r>
              <a:rPr lang="ru-RU" sz="2000" dirty="0" err="1"/>
              <a:t>ча</a:t>
            </a:r>
            <a:r>
              <a:rPr lang="ru-RU" sz="2000" dirty="0"/>
              <a:t>-ща, правильно писать слова с сочетаниями </a:t>
            </a:r>
            <a:r>
              <a:rPr lang="ru-RU" sz="2000" dirty="0" err="1"/>
              <a:t>ча</a:t>
            </a:r>
            <a:r>
              <a:rPr lang="ru-RU" sz="2000" dirty="0"/>
              <a:t>-ща, самостоятельно приводить примеры данной орфограммы. </a:t>
            </a:r>
          </a:p>
          <a:p>
            <a:pPr marL="0" indent="0">
              <a:buNone/>
            </a:pPr>
            <a:r>
              <a:rPr lang="ru-RU" sz="2000" dirty="0"/>
              <a:t>3 урок – «Правописание чу-</a:t>
            </a:r>
            <a:r>
              <a:rPr lang="ru-RU" sz="2000" dirty="0" err="1"/>
              <a:t>щу</a:t>
            </a:r>
            <a:r>
              <a:rPr lang="ru-RU" sz="2000" dirty="0"/>
              <a:t>». Результат урока: отличать сочетания чу-</a:t>
            </a:r>
            <a:r>
              <a:rPr lang="ru-RU" sz="2000" dirty="0" err="1"/>
              <a:t>щу</a:t>
            </a:r>
            <a:r>
              <a:rPr lang="ru-RU" sz="2000" dirty="0"/>
              <a:t>, правильно писать слова с сочетаниями чу-</a:t>
            </a:r>
            <a:r>
              <a:rPr lang="ru-RU" sz="2000" dirty="0" err="1"/>
              <a:t>щу</a:t>
            </a:r>
            <a:r>
              <a:rPr lang="ru-RU" sz="2000" dirty="0"/>
              <a:t>, самостоятельно приводить примеры данной орфограммы. </a:t>
            </a:r>
          </a:p>
          <a:p>
            <a:pPr marL="0" indent="0">
              <a:buNone/>
            </a:pPr>
            <a:r>
              <a:rPr lang="ru-RU" sz="2000" dirty="0"/>
              <a:t>4 урок – обобщающий урок. Подготовка к уроку контроля и оценки знаний. </a:t>
            </a:r>
          </a:p>
          <a:p>
            <a:pPr marL="0" indent="0">
              <a:buNone/>
            </a:pPr>
            <a:r>
              <a:rPr lang="ru-RU" sz="2000" dirty="0"/>
              <a:t>5 урок – урок контроля и оценки знаний. 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000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200" dirty="0"/>
              <a:t>Урок подготовки к проверочной  работе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00" y="825500"/>
            <a:ext cx="11658600" cy="5702299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Анкета:</a:t>
            </a:r>
          </a:p>
          <a:p>
            <a:r>
              <a:rPr lang="ru-RU" b="1" dirty="0" smtClean="0"/>
              <a:t>Я знаю правило написание орфограммы </a:t>
            </a:r>
            <a:r>
              <a:rPr lang="ru-RU" b="1" dirty="0" err="1" smtClean="0"/>
              <a:t>и,у,а</a:t>
            </a:r>
            <a:r>
              <a:rPr lang="ru-RU" b="1" dirty="0" smtClean="0"/>
              <a:t> после шипящих.</a:t>
            </a:r>
          </a:p>
          <a:p>
            <a:r>
              <a:rPr lang="ru-RU" b="1" dirty="0" smtClean="0"/>
              <a:t>Я могу отличать слова с сочетаниями</a:t>
            </a:r>
            <a:r>
              <a:rPr lang="ru-RU" b="1" dirty="0"/>
              <a:t> </a:t>
            </a:r>
            <a:r>
              <a:rPr lang="ru-RU" b="1" dirty="0" err="1"/>
              <a:t>жи</a:t>
            </a:r>
            <a:r>
              <a:rPr lang="ru-RU" b="1" dirty="0"/>
              <a:t>-ши, </a:t>
            </a:r>
            <a:r>
              <a:rPr lang="ru-RU" b="1" dirty="0" err="1"/>
              <a:t>ча</a:t>
            </a:r>
            <a:r>
              <a:rPr lang="ru-RU" b="1" dirty="0"/>
              <a:t>-ща, </a:t>
            </a:r>
            <a:r>
              <a:rPr lang="ru-RU" b="1" dirty="0" smtClean="0"/>
              <a:t>чу-</a:t>
            </a:r>
            <a:r>
              <a:rPr lang="ru-RU" b="1" dirty="0" err="1" smtClean="0"/>
              <a:t>щу</a:t>
            </a:r>
            <a:r>
              <a:rPr lang="ru-RU" b="1" dirty="0" smtClean="0"/>
              <a:t> от других слов. </a:t>
            </a:r>
          </a:p>
          <a:p>
            <a:r>
              <a:rPr lang="ru-RU" b="1" dirty="0" smtClean="0"/>
              <a:t>Я могу правильно писать слова с данной орфограммой. </a:t>
            </a:r>
          </a:p>
          <a:p>
            <a:r>
              <a:rPr lang="ru-RU" b="1" dirty="0" smtClean="0"/>
              <a:t>Я могу сам называть слова с данной орфограммой. </a:t>
            </a:r>
          </a:p>
          <a:p>
            <a:r>
              <a:rPr lang="ru-RU" b="1" dirty="0" smtClean="0"/>
              <a:t>Умения: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1. отличать слова с сочетаниями и, у, а после шипящих.</a:t>
            </a:r>
          </a:p>
          <a:p>
            <a:r>
              <a:rPr lang="ru-RU" b="1" dirty="0" smtClean="0"/>
              <a:t>Базовое задание</a:t>
            </a:r>
            <a:r>
              <a:rPr lang="ru-RU" dirty="0" smtClean="0"/>
              <a:t>: подчеркнуть слова с сочетаниями </a:t>
            </a:r>
            <a:r>
              <a:rPr lang="ru-RU" dirty="0" err="1" smtClean="0"/>
              <a:t>жи</a:t>
            </a:r>
            <a:r>
              <a:rPr lang="ru-RU" dirty="0" smtClean="0"/>
              <a:t>-ши, </a:t>
            </a:r>
            <a:r>
              <a:rPr lang="ru-RU" dirty="0" err="1" smtClean="0"/>
              <a:t>ча</a:t>
            </a:r>
            <a:r>
              <a:rPr lang="ru-RU" dirty="0" smtClean="0"/>
              <a:t>-ща, чу-</a:t>
            </a:r>
            <a:r>
              <a:rPr lang="ru-RU" dirty="0" err="1" smtClean="0"/>
              <a:t>щу</a:t>
            </a:r>
            <a:r>
              <a:rPr lang="ru-RU" dirty="0" smtClean="0"/>
              <a:t>: чугунок, чайка, щи, щекотка, щенок, починить, прачка, кожица. </a:t>
            </a:r>
          </a:p>
          <a:p>
            <a:r>
              <a:rPr lang="ru-RU" b="1" dirty="0" smtClean="0"/>
              <a:t>Задание повышенного уровня</a:t>
            </a:r>
            <a:r>
              <a:rPr lang="ru-RU" dirty="0" smtClean="0"/>
              <a:t>: придумать и записать слова с сочетаниями </a:t>
            </a:r>
            <a:r>
              <a:rPr lang="ru-RU" dirty="0" err="1"/>
              <a:t>жи</a:t>
            </a:r>
            <a:r>
              <a:rPr lang="ru-RU" dirty="0"/>
              <a:t>-ши, </a:t>
            </a:r>
            <a:r>
              <a:rPr lang="ru-RU" dirty="0" err="1"/>
              <a:t>ча</a:t>
            </a:r>
            <a:r>
              <a:rPr lang="ru-RU" dirty="0"/>
              <a:t>-ща, </a:t>
            </a:r>
            <a:r>
              <a:rPr lang="ru-RU" dirty="0" smtClean="0"/>
              <a:t>чу-</a:t>
            </a:r>
            <a:r>
              <a:rPr lang="ru-RU" dirty="0" err="1" smtClean="0"/>
              <a:t>щу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2. правильно писать слова с сочетаниями </a:t>
            </a:r>
            <a:r>
              <a:rPr lang="ru-RU" dirty="0" err="1">
                <a:solidFill>
                  <a:srgbClr val="FF0000"/>
                </a:solidFill>
              </a:rPr>
              <a:t>жи</a:t>
            </a:r>
            <a:r>
              <a:rPr lang="ru-RU" dirty="0">
                <a:solidFill>
                  <a:srgbClr val="FF0000"/>
                </a:solidFill>
              </a:rPr>
              <a:t>-ши, </a:t>
            </a:r>
            <a:r>
              <a:rPr lang="ru-RU" dirty="0" err="1">
                <a:solidFill>
                  <a:srgbClr val="FF0000"/>
                </a:solidFill>
              </a:rPr>
              <a:t>ча</a:t>
            </a:r>
            <a:r>
              <a:rPr lang="ru-RU" dirty="0">
                <a:solidFill>
                  <a:srgbClr val="FF0000"/>
                </a:solidFill>
              </a:rPr>
              <a:t>-ща, чу-</a:t>
            </a:r>
            <a:r>
              <a:rPr lang="ru-RU" dirty="0" err="1">
                <a:solidFill>
                  <a:srgbClr val="FF0000"/>
                </a:solidFill>
              </a:rPr>
              <a:t>щу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b="1" dirty="0"/>
              <a:t>Базовое задание</a:t>
            </a:r>
            <a:r>
              <a:rPr lang="ru-RU" dirty="0"/>
              <a:t>: </a:t>
            </a:r>
            <a:r>
              <a:rPr lang="ru-RU" dirty="0" smtClean="0"/>
              <a:t>вставь пропущенные буквы ж..</a:t>
            </a:r>
            <a:r>
              <a:rPr lang="ru-RU" dirty="0" err="1" smtClean="0"/>
              <a:t>раф</a:t>
            </a:r>
            <a:r>
              <a:rPr lang="ru-RU" dirty="0" smtClean="0"/>
              <a:t>, </a:t>
            </a:r>
            <a:r>
              <a:rPr lang="ru-RU" dirty="0" err="1" smtClean="0"/>
              <a:t>пруж</a:t>
            </a:r>
            <a:r>
              <a:rPr lang="ru-RU" dirty="0" smtClean="0"/>
              <a:t>…на, </a:t>
            </a:r>
            <a:r>
              <a:rPr lang="ru-RU" dirty="0" err="1" smtClean="0"/>
              <a:t>пуш</a:t>
            </a:r>
            <a:r>
              <a:rPr lang="ru-RU" dirty="0" smtClean="0"/>
              <a:t>..</a:t>
            </a:r>
            <a:r>
              <a:rPr lang="ru-RU" dirty="0" err="1" smtClean="0"/>
              <a:t>стый</a:t>
            </a:r>
            <a:r>
              <a:rPr lang="ru-RU" dirty="0" smtClean="0"/>
              <a:t>, </a:t>
            </a:r>
            <a:r>
              <a:rPr lang="ru-RU" dirty="0" err="1" smtClean="0"/>
              <a:t>страш</a:t>
            </a:r>
            <a:r>
              <a:rPr lang="ru-RU" dirty="0" smtClean="0"/>
              <a:t>..</a:t>
            </a:r>
            <a:r>
              <a:rPr lang="ru-RU" dirty="0" err="1" smtClean="0"/>
              <a:t>лки</a:t>
            </a:r>
            <a:r>
              <a:rPr lang="ru-RU" dirty="0" smtClean="0"/>
              <a:t>, </a:t>
            </a:r>
            <a:r>
              <a:rPr lang="ru-RU" dirty="0" err="1" smtClean="0"/>
              <a:t>ч..сто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b="1" dirty="0"/>
              <a:t>Задание повышенного уровня</a:t>
            </a:r>
            <a:r>
              <a:rPr lang="ru-RU" dirty="0"/>
              <a:t>: </a:t>
            </a:r>
            <a:r>
              <a:rPr lang="ru-RU" dirty="0" smtClean="0"/>
              <a:t>найди и исправь  ошибки </a:t>
            </a:r>
            <a:r>
              <a:rPr lang="ru-RU" dirty="0" err="1" smtClean="0"/>
              <a:t>кожыца</a:t>
            </a:r>
            <a:r>
              <a:rPr lang="ru-RU" dirty="0" smtClean="0"/>
              <a:t>, </a:t>
            </a:r>
            <a:r>
              <a:rPr lang="ru-RU" dirty="0" err="1" smtClean="0"/>
              <a:t>пружынка</a:t>
            </a:r>
            <a:r>
              <a:rPr lang="ru-RU" dirty="0" smtClean="0"/>
              <a:t>, </a:t>
            </a:r>
            <a:r>
              <a:rPr lang="ru-RU" dirty="0" err="1" smtClean="0"/>
              <a:t>ушы</a:t>
            </a:r>
            <a:r>
              <a:rPr lang="ru-RU" dirty="0" smtClean="0"/>
              <a:t>, </a:t>
            </a:r>
            <a:r>
              <a:rPr lang="ru-RU" dirty="0" err="1" smtClean="0"/>
              <a:t>кочян</a:t>
            </a:r>
            <a:r>
              <a:rPr lang="ru-RU" dirty="0" smtClean="0"/>
              <a:t>, машина, </a:t>
            </a:r>
            <a:r>
              <a:rPr lang="ru-RU" dirty="0" err="1" smtClean="0"/>
              <a:t>сушылка</a:t>
            </a:r>
            <a:r>
              <a:rPr lang="ru-RU" dirty="0" smtClean="0"/>
              <a:t>..</a:t>
            </a:r>
            <a:endParaRPr lang="ru-RU" dirty="0"/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7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Проверочная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 вариант: ( на основе принципа выбора):</a:t>
            </a:r>
          </a:p>
          <a:p>
            <a:r>
              <a:rPr lang="ru-RU" dirty="0" smtClean="0"/>
              <a:t>1. Закончи правило (по выбору):</a:t>
            </a:r>
          </a:p>
          <a:p>
            <a:r>
              <a:rPr lang="ru-RU" dirty="0" err="1" smtClean="0"/>
              <a:t>Жи</a:t>
            </a:r>
            <a:r>
              <a:rPr lang="ru-RU" dirty="0" smtClean="0"/>
              <a:t>-ши пиши с буквой _________.</a:t>
            </a:r>
          </a:p>
          <a:p>
            <a:r>
              <a:rPr lang="ru-RU" dirty="0" err="1" smtClean="0"/>
              <a:t>Ча</a:t>
            </a:r>
            <a:r>
              <a:rPr lang="ru-RU" dirty="0" smtClean="0"/>
              <a:t>-ща пиши ___________________</a:t>
            </a:r>
          </a:p>
          <a:p>
            <a:r>
              <a:rPr lang="ru-RU" dirty="0" smtClean="0"/>
              <a:t>____________________________________</a:t>
            </a:r>
          </a:p>
          <a:p>
            <a:r>
              <a:rPr lang="ru-RU" dirty="0" smtClean="0"/>
              <a:t>2. Подчеркни орфограмму И,У,А после шипящих: пружина, кочка, строчка, жирафы, машины, чаровница, причина</a:t>
            </a:r>
          </a:p>
          <a:p>
            <a:r>
              <a:rPr lang="ru-RU" dirty="0" smtClean="0"/>
              <a:t>3. Вставь пропущенные буквы: </a:t>
            </a:r>
            <a:r>
              <a:rPr lang="ru-RU" dirty="0" err="1" smtClean="0"/>
              <a:t>ч..до</a:t>
            </a:r>
            <a:r>
              <a:rPr lang="ru-RU" dirty="0" smtClean="0"/>
              <a:t>, ч..</a:t>
            </a:r>
            <a:r>
              <a:rPr lang="ru-RU" dirty="0" err="1" smtClean="0"/>
              <a:t>сики</a:t>
            </a:r>
            <a:r>
              <a:rPr lang="ru-RU" dirty="0" smtClean="0"/>
              <a:t>, </a:t>
            </a:r>
            <a:r>
              <a:rPr lang="ru-RU" dirty="0" err="1" smtClean="0"/>
              <a:t>корж..к</a:t>
            </a:r>
            <a:endParaRPr lang="ru-RU" dirty="0" smtClean="0"/>
          </a:p>
          <a:p>
            <a:r>
              <a:rPr lang="ru-RU" dirty="0" smtClean="0"/>
              <a:t>4*. Исправь ошибки:  </a:t>
            </a:r>
            <a:r>
              <a:rPr lang="ru-RU" dirty="0" err="1" smtClean="0"/>
              <a:t>пружыны</a:t>
            </a:r>
            <a:r>
              <a:rPr lang="ru-RU" dirty="0" smtClean="0"/>
              <a:t>, </a:t>
            </a:r>
            <a:r>
              <a:rPr lang="ru-RU" dirty="0" err="1" smtClean="0"/>
              <a:t>коржыки</a:t>
            </a:r>
            <a:r>
              <a:rPr lang="ru-RU" dirty="0" smtClean="0"/>
              <a:t>…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Проверочная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2 вариант</a:t>
            </a:r>
            <a:r>
              <a:rPr lang="ru-RU" dirty="0" smtClean="0"/>
              <a:t>:</a:t>
            </a:r>
          </a:p>
          <a:p>
            <a:r>
              <a:rPr lang="ru-RU" dirty="0" smtClean="0"/>
              <a:t>1. Изобрази с помощью схемы правило </a:t>
            </a:r>
            <a:r>
              <a:rPr lang="ru-RU" dirty="0" err="1" smtClean="0"/>
              <a:t>и,у,а</a:t>
            </a:r>
            <a:r>
              <a:rPr lang="ru-RU" dirty="0" smtClean="0"/>
              <a:t> после шипящих. </a:t>
            </a:r>
            <a:endParaRPr lang="ru-RU" dirty="0"/>
          </a:p>
          <a:p>
            <a:r>
              <a:rPr lang="ru-RU" dirty="0"/>
              <a:t>2.  </a:t>
            </a:r>
            <a:r>
              <a:rPr lang="ru-RU" dirty="0" smtClean="0"/>
              <a:t>Распредели слова на группы по существенному признаку: пружина, столы, столб, кошка, сосна…</a:t>
            </a:r>
          </a:p>
          <a:p>
            <a:r>
              <a:rPr lang="ru-RU" dirty="0" smtClean="0"/>
              <a:t>3. </a:t>
            </a:r>
            <a:r>
              <a:rPr lang="ru-RU" dirty="0"/>
              <a:t>П</a:t>
            </a:r>
            <a:r>
              <a:rPr lang="ru-RU" dirty="0" smtClean="0"/>
              <a:t>ридумай и запиши слова  с орфограммой </a:t>
            </a:r>
            <a:r>
              <a:rPr lang="ru-RU" dirty="0" err="1" smtClean="0"/>
              <a:t>и,у,а</a:t>
            </a:r>
            <a:r>
              <a:rPr lang="ru-RU" dirty="0" smtClean="0"/>
              <a:t> после шипящих.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6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600" y="584200"/>
            <a:ext cx="1061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Организация итогового контроля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1436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700" y="711201"/>
            <a:ext cx="10833100" cy="559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Итоговая контрольная работа по математике (4 класс).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Базовый уровень.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Контрольная работа направлена на проверку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базовых умений по математике.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Проверяемые умения (планируемый результат):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сравнивать и упорядочивать числа, использовать знаки сравнения</a:t>
            </a:r>
            <a:endParaRPr lang="ru-RU" sz="2400" dirty="0" smtClean="0">
              <a:effectLst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устанавливать порядок выполнения действий в числовых выражениях со скобками и без скобок; находить значение числового выражения</a:t>
            </a:r>
            <a:endParaRPr lang="ru-RU" sz="2400" dirty="0" smtClean="0">
              <a:effectLst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использовать алгоритмы письменного сложения, вычитания, умножения, деления многозначных чисел</a:t>
            </a:r>
            <a:endParaRPr lang="ru-RU" sz="2400" dirty="0" smtClean="0">
              <a:effectLst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планировать ход решения задачи; решать текстовые задачи арифметическим способом</a:t>
            </a:r>
            <a:endParaRPr lang="ru-RU" sz="2400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читать и заполнять таблицы; интерпретировать данные таблицы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921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330201"/>
            <a:ext cx="8128000" cy="63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idx="1"/>
          </p:nvPr>
        </p:nvSpPr>
        <p:spPr>
          <a:xfrm>
            <a:off x="165100" y="0"/>
            <a:ext cx="11836400" cy="673100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М.М. Пришвин.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Барсучьи норы  у нас расположены в еловом лесу, на высоком яру: тут все норы барсучьи, как город, а внизу речка бежит. На этом месте покойный егерь Алексей Михайлович, помню, рассказывал один свой случай с лисицей.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	- Ночевать эта лисица, - рассказывал он, - постоянно ходила в одно место, тут недалеко. Редко </a:t>
            </a:r>
            <a:r>
              <a:rPr lang="ru-RU" altLang="ru-RU" sz="1800" dirty="0" err="1"/>
              <a:t>лыжняком</a:t>
            </a:r>
            <a:r>
              <a:rPr lang="ru-RU" altLang="ru-RU" sz="1800" dirty="0"/>
              <a:t> лисица ходит: оттого я пересёк все следы лыжей, ещё подправил </a:t>
            </a:r>
            <a:r>
              <a:rPr lang="ru-RU" altLang="ru-RU" sz="1800" dirty="0" err="1"/>
              <a:t>керосинчиком</a:t>
            </a:r>
            <a:r>
              <a:rPr lang="ru-RU" altLang="ru-RU" sz="1800" dirty="0"/>
              <a:t>, а один след не тронул и на ходу поставил капкан. Случилось, лисица и  попала в этот капкан и затащила его в  барсучью нору над речкой. Вырубил я крюк аршина в три, зацепил капкан, стал тянуть, да как-то оступился и аршина всего на два съехал вниз. Сгоряча, когда меня вниз кинуло, не успел я крюк выпустить, выволок лисицу, и она с капканом на меня поехала, и, гляжу, мы с ней рыло в рыло. Лисица в капкане очень зла, глаза гуляют. Как она меня тут не изуродовала, не знаю. Бросил я тогда вниз и  ружьё, и крюк, перекинулся назад и покатился по яру вниз головой. Она же с капканом поехала вслед за мной. Летели мы, летели – и бух в воду, и опять в воде мы с ней рыло в рыло. Удивляюсь, прямо удивляюсь, как это она меня не изуродовала: видно умная какая-то лисица была.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Озаглавь текст.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Определи </a:t>
            </a:r>
            <a:r>
              <a:rPr lang="ru-RU" altLang="ru-RU" sz="1800" dirty="0" err="1"/>
              <a:t>микротемы</a:t>
            </a:r>
            <a:r>
              <a:rPr lang="ru-RU" altLang="ru-RU" sz="1800" dirty="0"/>
              <a:t>, разбей текст на части, составь план данного текста. Получившийся план запиши.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 smtClean="0"/>
              <a:t>Выпиши </a:t>
            </a:r>
            <a:r>
              <a:rPr lang="ru-RU" altLang="ru-RU" sz="1800" dirty="0"/>
              <a:t>предложение, которое характеризует лисицу.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 smtClean="0"/>
              <a:t>Определи </a:t>
            </a:r>
            <a:r>
              <a:rPr lang="ru-RU" altLang="ru-RU" sz="1800" dirty="0"/>
              <a:t>жанр данного произведения.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В каком сборнике можно прочитать данное произведение.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□ М. Пришвин. В краю дедушки </a:t>
            </a:r>
            <a:r>
              <a:rPr lang="ru-RU" altLang="ru-RU" sz="1800" dirty="0" err="1"/>
              <a:t>Мазая</a:t>
            </a:r>
            <a:r>
              <a:rPr lang="ru-RU" altLang="ru-RU" sz="1800" dirty="0"/>
              <a:t>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□ М. Пришвин. </a:t>
            </a:r>
            <a:r>
              <a:rPr lang="ru-RU" altLang="ru-RU" sz="1800" dirty="0" err="1"/>
              <a:t>Лисичкин</a:t>
            </a:r>
            <a:r>
              <a:rPr lang="ru-RU" altLang="ru-RU" sz="1800" dirty="0"/>
              <a:t> хлеб.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□ Рассказы русских писателей.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□ П. Пришвин. Золотой луг.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□ В. Бианки.  Лис и мышонок.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□ Е. </a:t>
            </a:r>
            <a:r>
              <a:rPr lang="ru-RU" altLang="ru-RU" sz="1800" dirty="0" err="1"/>
              <a:t>Чарушин</a:t>
            </a:r>
            <a:r>
              <a:rPr lang="ru-RU" altLang="ru-RU" sz="1800" dirty="0"/>
              <a:t>. Медвежата.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Дай название выставке книг, представленных в предыдущем задании.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Дополни выставку книг своей книгой. Напиши её автора и название.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Font typeface="Comic Sans MS" panose="030F0702030302020204" pitchFamily="6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sz="1800" dirty="0"/>
              <a:t>Составь аннотацию к своей книге.</a:t>
            </a:r>
          </a:p>
          <a:p>
            <a:pPr marL="341313" indent="-341313">
              <a:lnSpc>
                <a:spcPct val="80000"/>
              </a:lnSpc>
              <a:spcBef>
                <a:spcPts val="3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529954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4200" y="1536700"/>
            <a:ext cx="10629900" cy="5130800"/>
          </a:xfrm>
        </p:spPr>
        <p:txBody>
          <a:bodyPr>
            <a:normAutofit/>
          </a:bodyPr>
          <a:lstStyle/>
          <a:p>
            <a:r>
              <a:rPr lang="ru-RU" dirty="0" smtClean="0"/>
              <a:t>Создание кодификатора (год обучения) контрольная работа по итогам 1, 2, 3, 4 класса – на основе программы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Создание кодификатора (тема, раздел)- контрольная (самостоятельная, проверочная) работа по итогам изучения раздела, определение проблем в преподавании, корректировка рабочих программ.</a:t>
            </a:r>
          </a:p>
          <a:p>
            <a:r>
              <a:rPr lang="ru-RU" dirty="0" smtClean="0"/>
              <a:t>Определение умений (урок) – диагностическая работа по итогам урока, корректировка содержания урока, отбор технологий. 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Организация контроля учителем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5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Работа с учебником и дополнительными материалами.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работы:</a:t>
            </a:r>
          </a:p>
          <a:p>
            <a:r>
              <a:rPr lang="ru-RU" dirty="0" smtClean="0"/>
              <a:t>1. определить, какие задания в учебнике и дополнительных материалах направлены на формирование умений на базовом уровне;</a:t>
            </a:r>
          </a:p>
          <a:p>
            <a:r>
              <a:rPr lang="ru-RU" dirty="0" smtClean="0"/>
              <a:t>2. определить, какие задания в учебнике и дополнительных материалах направлены на формирование умений на повышенном уровне.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200" y="177801"/>
            <a:ext cx="11493500" cy="81279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Статья 58. Промежуточная аттестация обучающихся.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31" y="990600"/>
            <a:ext cx="11861441" cy="5626100"/>
          </a:xfrm>
        </p:spPr>
        <p:txBody>
          <a:bodyPr>
            <a:noAutofit/>
          </a:bodyPr>
          <a:lstStyle/>
          <a:p>
            <a:pPr marL="17780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 Освоение образовательной программы (за исключением образовательной программы дошкольного образования), в том числе отдельной части или всего объема учебного предмета, курса, дисциплины (модуля) образовательной программы, сопровождается промежуточной аттестацией обучающихся, проводимой в формах, определенных учебным планом, и в порядке, установленном образовательной организацией.</a:t>
            </a:r>
          </a:p>
          <a:p>
            <a:pPr marL="17780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 Неудовлетворительные результаты промежуточной аттестации по одному или нескольким учебным предметам, курсам, дисциплинам (модулям) образовательной программы или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непрохождение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промежуточной аттестации при отсутствии уважительных причин признаются академической задолженностью.</a:t>
            </a:r>
          </a:p>
          <a:p>
            <a:pPr marL="17780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 Обучающиеся обязаны ликвидировать академическую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задолженность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6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Подбор </a:t>
            </a:r>
            <a:r>
              <a:rPr lang="ru-RU" dirty="0" err="1" smtClean="0"/>
              <a:t>разноуровневых</a:t>
            </a:r>
            <a:r>
              <a:rPr lang="ru-RU" dirty="0" smtClean="0"/>
              <a:t> диагностических заданий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создание «банка» </a:t>
            </a:r>
            <a:r>
              <a:rPr lang="ru-RU" dirty="0" err="1" smtClean="0"/>
              <a:t>разноуровневых</a:t>
            </a:r>
            <a:r>
              <a:rPr lang="ru-RU" dirty="0" smtClean="0"/>
              <a:t> заданий по каждому из формируемых умений для организации проведения диагностических работ;</a:t>
            </a:r>
          </a:p>
          <a:p>
            <a:r>
              <a:rPr lang="ru-RU" dirty="0" smtClean="0"/>
              <a:t>2. в начале изучения темы – для «определения стартовых возможностей» учащихся по данной теме;</a:t>
            </a:r>
          </a:p>
          <a:p>
            <a:r>
              <a:rPr lang="ru-RU" dirty="0" smtClean="0"/>
              <a:t>3. в ходе изучения темы – промежуточная диагностика;</a:t>
            </a:r>
          </a:p>
          <a:p>
            <a:r>
              <a:rPr lang="ru-RU" dirty="0" smtClean="0"/>
              <a:t>4. по итогам изучения темы – для определения уровня освоения темы учащимися, планирования коррекционной работы с учащимися, не овладевшими обязательными умениями.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3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Презентация новой темы учащимся (стадия вызова)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познакомить учащихся с новой темой;</a:t>
            </a:r>
          </a:p>
          <a:p>
            <a:r>
              <a:rPr lang="ru-RU" dirty="0" smtClean="0"/>
              <a:t>2. определить задачи, которые должны быть достигнуты каждым учащимся при изучении данной темы;</a:t>
            </a:r>
          </a:p>
          <a:p>
            <a:r>
              <a:rPr lang="ru-RU" dirty="0" smtClean="0"/>
              <a:t>3. определить  задачи, которые могут быть достигнуты учащимися при изучении данной темы;</a:t>
            </a:r>
          </a:p>
          <a:p>
            <a:r>
              <a:rPr lang="ru-RU" dirty="0" smtClean="0"/>
              <a:t>4. познакомить с графиком проведения и содержанием диагностических работ;</a:t>
            </a:r>
          </a:p>
          <a:p>
            <a:r>
              <a:rPr lang="ru-RU" dirty="0" smtClean="0"/>
              <a:t>5. провести «стартовую» диагностику с целью определить уровень компетентности по данной теме каждого учащегося.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по изучению новой 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Изучение нового материала, согласно составленному планированию. Проведение промежуточных диагностических работ с целью определения уровня формирования необходимых  умений каждой из </a:t>
            </a:r>
            <a:r>
              <a:rPr lang="ru-RU" dirty="0" err="1" smtClean="0"/>
              <a:t>равноуровневых</a:t>
            </a:r>
            <a:r>
              <a:rPr lang="ru-RU" dirty="0" smtClean="0"/>
              <a:t> групп учащихся, организации педагогической поддержки  отдельным учащимся.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Организация итоговой диагностической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работы:</a:t>
            </a:r>
          </a:p>
          <a:p>
            <a:r>
              <a:rPr lang="ru-RU" dirty="0" smtClean="0"/>
              <a:t>Определить уровень освоения темы каждым учащимся.</a:t>
            </a:r>
          </a:p>
          <a:p>
            <a:r>
              <a:rPr lang="ru-RU" dirty="0" smtClean="0"/>
              <a:t>Соотнести поставленные задачи перед изучением темы с результатом их выполнения.</a:t>
            </a:r>
          </a:p>
          <a:p>
            <a:r>
              <a:rPr lang="ru-RU" dirty="0" smtClean="0"/>
              <a:t>Корректировка своих действий по результатам диагностики.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22301" y="1168400"/>
            <a:ext cx="9588502" cy="5477497"/>
          </a:xfrm>
        </p:spPr>
        <p:txBody>
          <a:bodyPr>
            <a:normAutofit fontScale="92500" lnSpcReduction="20000"/>
          </a:bodyPr>
          <a:lstStyle/>
          <a:p>
            <a:pPr marL="17780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177800" indent="0">
              <a:buNone/>
            </a:pPr>
            <a:r>
              <a:rPr lang="ru-RU" b="1" dirty="0"/>
              <a:t>I.</a:t>
            </a:r>
            <a:r>
              <a:rPr lang="ru-RU" dirty="0"/>
              <a:t> </a:t>
            </a:r>
            <a:r>
              <a:rPr lang="ru-RU" dirty="0">
                <a:solidFill>
                  <a:srgbClr val="FF0000"/>
                </a:solidFill>
              </a:rPr>
              <a:t>Составить предложение по схемам. </a:t>
            </a:r>
            <a:r>
              <a:rPr lang="ru-RU" dirty="0"/>
              <a:t>Записать весь текст. Озаглавить.</a:t>
            </a:r>
          </a:p>
          <a:p>
            <a:pPr marL="177800" indent="0">
              <a:buNone/>
            </a:pPr>
            <a:r>
              <a:rPr lang="ru-RU" dirty="0"/>
              <a:t>|________ ______ ______ . Наступила осень. Падают листья. |_____ __________ лежит ковер _________ ______ . |_______ _______ _____ !</a:t>
            </a:r>
          </a:p>
          <a:p>
            <a:pPr marL="177800" indent="0">
              <a:buNone/>
            </a:pPr>
            <a:endParaRPr lang="ru-RU" b="1" dirty="0" smtClean="0"/>
          </a:p>
          <a:p>
            <a:pPr marL="177800" indent="0">
              <a:buNone/>
            </a:pPr>
            <a:r>
              <a:rPr lang="ru-RU" b="1" dirty="0" smtClean="0"/>
              <a:t>II</a:t>
            </a:r>
            <a:r>
              <a:rPr lang="ru-RU" b="1" dirty="0"/>
              <a:t>. </a:t>
            </a:r>
            <a:r>
              <a:rPr lang="ru-RU" dirty="0"/>
              <a:t>Мы сочиняем.</a:t>
            </a:r>
          </a:p>
          <a:p>
            <a:pPr marL="177800" indent="0">
              <a:buNone/>
            </a:pPr>
            <a:r>
              <a:rPr lang="ru-RU" dirty="0"/>
              <a:t>Ветер уснул. Цветы наполнили воздух чудным </a:t>
            </a:r>
            <a:r>
              <a:rPr lang="ru-RU" u="sng" dirty="0"/>
              <a:t>а</a:t>
            </a:r>
            <a:r>
              <a:rPr lang="ru-RU" dirty="0"/>
              <a:t>р</a:t>
            </a:r>
            <a:r>
              <a:rPr lang="ru-RU" u="sng" dirty="0"/>
              <a:t>о</a:t>
            </a:r>
            <a:r>
              <a:rPr lang="ru-RU" dirty="0"/>
              <a:t>матом. У моих ног сидела лягушка.</a:t>
            </a:r>
            <a:br>
              <a:rPr lang="ru-RU" dirty="0"/>
            </a:br>
            <a:r>
              <a:rPr lang="ru-RU" dirty="0"/>
              <a:t>Мы с братом решили написать рассказ. Я написал первые два предложения.</a:t>
            </a:r>
            <a:br>
              <a:rPr lang="ru-RU" dirty="0"/>
            </a:br>
            <a:r>
              <a:rPr lang="ru-RU" dirty="0"/>
              <a:t>Брат написал третье.</a:t>
            </a:r>
          </a:p>
          <a:p>
            <a:pPr marL="177800" indent="0">
              <a:buNone/>
            </a:pPr>
            <a:endParaRPr lang="ru-RU" dirty="0" smtClean="0"/>
          </a:p>
          <a:p>
            <a:pPr marL="177800" indent="0">
              <a:buNone/>
            </a:pPr>
            <a:r>
              <a:rPr lang="ru-RU" dirty="0" smtClean="0"/>
              <a:t>Какими </a:t>
            </a:r>
            <a:r>
              <a:rPr lang="ru-RU" dirty="0"/>
              <a:t>предложениями ты закончишь текст?</a:t>
            </a:r>
            <a:br>
              <a:rPr lang="ru-RU" dirty="0"/>
            </a:br>
            <a:r>
              <a:rPr lang="ru-RU" dirty="0"/>
              <a:t>Спиши. Допиши свои предложения. Подчеркни главные </a:t>
            </a:r>
            <a:r>
              <a:rPr lang="ru-RU" dirty="0" smtClean="0"/>
              <a:t>члены.</a:t>
            </a:r>
          </a:p>
          <a:p>
            <a:pPr marL="177800" indent="0">
              <a:buNone/>
            </a:pPr>
            <a:endParaRPr lang="ru-RU" b="1" dirty="0" smtClean="0"/>
          </a:p>
          <a:p>
            <a:pPr marL="177800" indent="0">
              <a:buNone/>
            </a:pPr>
            <a:r>
              <a:rPr lang="ru-RU" b="1" dirty="0" smtClean="0"/>
              <a:t>III</a:t>
            </a:r>
            <a:r>
              <a:rPr lang="ru-RU" b="1" dirty="0"/>
              <a:t>.</a:t>
            </a:r>
            <a:r>
              <a:rPr lang="ru-RU" dirty="0"/>
              <a:t> Прочитай.</a:t>
            </a:r>
          </a:p>
          <a:p>
            <a:pPr marL="177800" indent="0">
              <a:buNone/>
            </a:pPr>
            <a:r>
              <a:rPr lang="ru-RU" dirty="0"/>
              <a:t>... наступила,</a:t>
            </a:r>
            <a:br>
              <a:rPr lang="ru-RU" dirty="0"/>
            </a:br>
            <a:r>
              <a:rPr lang="ru-RU" dirty="0"/>
              <a:t>Высохли ...,</a:t>
            </a:r>
            <a:br>
              <a:rPr lang="ru-RU" dirty="0"/>
            </a:br>
            <a:r>
              <a:rPr lang="ru-RU" dirty="0"/>
              <a:t>И глядят уныло</a:t>
            </a:r>
            <a:br>
              <a:rPr lang="ru-RU" dirty="0"/>
            </a:br>
            <a:r>
              <a:rPr lang="ru-RU" dirty="0"/>
              <a:t>Голые ... .</a:t>
            </a:r>
          </a:p>
          <a:p>
            <a:pPr marL="177800" indent="0">
              <a:buNone/>
            </a:pPr>
            <a:r>
              <a:rPr lang="ru-RU" dirty="0"/>
              <a:t>(</a:t>
            </a:r>
            <a:r>
              <a:rPr lang="ru-RU" i="1" dirty="0"/>
              <a:t>лето, осень, цветы, земля, кусты, ромашки</a:t>
            </a:r>
            <a:r>
              <a:rPr lang="ru-RU" dirty="0"/>
              <a:t>)</a:t>
            </a:r>
          </a:p>
          <a:p>
            <a:pPr marL="177800" indent="0">
              <a:buNone/>
            </a:pPr>
            <a:r>
              <a:rPr lang="ru-RU" dirty="0"/>
              <a:t>(</a:t>
            </a:r>
            <a:r>
              <a:rPr lang="ru-RU" i="1" dirty="0"/>
              <a:t>А.Н. Плещеев</a:t>
            </a:r>
            <a:r>
              <a:rPr lang="ru-RU" dirty="0"/>
              <a:t>)</a:t>
            </a:r>
          </a:p>
          <a:p>
            <a:r>
              <a:rPr lang="ru-RU" dirty="0"/>
              <a:t>Запиши стихи, вставляя пропущенные слова.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Подчеркни в каждом предложении основу – подлежащее и сказуемое.</a:t>
            </a:r>
          </a:p>
          <a:p>
            <a:pPr marL="17780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1328" y="359464"/>
            <a:ext cx="8149472" cy="715192"/>
          </a:xfrm>
        </p:spPr>
        <p:txBody>
          <a:bodyPr/>
          <a:lstStyle/>
          <a:p>
            <a:r>
              <a:rPr lang="ru-RU" sz="2800" dirty="0" smtClean="0"/>
              <a:t>Анализ работы.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47856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68300" y="1193800"/>
            <a:ext cx="9842501" cy="5348403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ru-RU" sz="2000" dirty="0"/>
              <a:t>1 ВАРИАНТ</a:t>
            </a:r>
          </a:p>
          <a:p>
            <a:pPr marL="177800" indent="0">
              <a:buNone/>
            </a:pPr>
            <a:r>
              <a:rPr lang="ru-RU" sz="2000" dirty="0"/>
              <a:t>1.Используя цифры 5, 7, 2,запишите наибольшее и наименьшее трёхзначное число.</a:t>
            </a:r>
          </a:p>
          <a:p>
            <a:pPr marL="177800" indent="0">
              <a:buNone/>
            </a:pPr>
            <a:r>
              <a:rPr lang="ru-RU" sz="2000" dirty="0"/>
              <a:t>2.Выпишите выражения, значения которых равны 64.</a:t>
            </a:r>
          </a:p>
          <a:p>
            <a:pPr marL="177800" indent="0">
              <a:buNone/>
            </a:pPr>
            <a:r>
              <a:rPr lang="ru-RU" sz="2000" dirty="0"/>
              <a:t>84-30      74-6      21+43      75-9</a:t>
            </a:r>
          </a:p>
          <a:p>
            <a:pPr marL="177800" indent="0">
              <a:buNone/>
            </a:pPr>
            <a:r>
              <a:rPr lang="ru-RU" sz="2000" dirty="0"/>
              <a:t>57+7        98-34    59+3        84-20</a:t>
            </a:r>
          </a:p>
          <a:p>
            <a:pPr marL="177800" indent="0">
              <a:buNone/>
            </a:pPr>
            <a:r>
              <a:rPr lang="ru-RU" sz="2000" dirty="0"/>
              <a:t>3.Вставьте пропущенные знаки.</a:t>
            </a:r>
          </a:p>
          <a:p>
            <a:pPr marL="177800" indent="0">
              <a:buNone/>
            </a:pPr>
            <a:r>
              <a:rPr lang="ru-RU" sz="2000" dirty="0"/>
              <a:t>7…5…6=29                   14…5…20=29</a:t>
            </a:r>
          </a:p>
          <a:p>
            <a:pPr marL="177800" indent="0">
              <a:buNone/>
            </a:pPr>
            <a:r>
              <a:rPr lang="ru-RU" sz="2000" dirty="0"/>
              <a:t>8…6…5=53                   12…2…9=90</a:t>
            </a:r>
          </a:p>
          <a:p>
            <a:pPr marL="177800" indent="0">
              <a:buNone/>
            </a:pPr>
            <a:r>
              <a:rPr lang="ru-RU" sz="2000" dirty="0"/>
              <a:t>4.Запишите выражения и найдите их значения</a:t>
            </a:r>
          </a:p>
          <a:p>
            <a:pPr marL="177800" indent="0">
              <a:buNone/>
            </a:pPr>
            <a:r>
              <a:rPr lang="ru-RU" sz="2000" dirty="0"/>
              <a:t>7 увеличить в 4 раза.</a:t>
            </a:r>
          </a:p>
          <a:p>
            <a:pPr marL="177800" indent="0">
              <a:buNone/>
            </a:pPr>
            <a:r>
              <a:rPr lang="ru-RU" sz="2000" dirty="0"/>
              <a:t>Произведение чисел 5 и 9.</a:t>
            </a:r>
          </a:p>
          <a:p>
            <a:pPr marL="177800" indent="0">
              <a:buNone/>
            </a:pPr>
            <a:r>
              <a:rPr lang="ru-RU" sz="2000" dirty="0"/>
              <a:t>48 уменьшить на 6.</a:t>
            </a:r>
          </a:p>
          <a:p>
            <a:pPr marL="177800" indent="0">
              <a:buNone/>
            </a:pPr>
            <a:r>
              <a:rPr lang="ru-RU" sz="2000" dirty="0"/>
              <a:t>На сколько 83 больше 24?</a:t>
            </a:r>
          </a:p>
          <a:p>
            <a:pPr marL="177800" indent="0">
              <a:buNone/>
            </a:pPr>
            <a:r>
              <a:rPr lang="ru-RU" sz="2000" dirty="0"/>
              <a:t>5.Вставь пропущенные числа.</a:t>
            </a:r>
          </a:p>
          <a:p>
            <a:pPr marL="177800" indent="0">
              <a:buNone/>
            </a:pPr>
            <a:r>
              <a:rPr lang="ru-RU" sz="2000" dirty="0"/>
              <a:t>5*9-5=5*?              ?*8=3*?</a:t>
            </a:r>
          </a:p>
          <a:p>
            <a:pPr marL="177800" indent="0">
              <a:buNone/>
            </a:pPr>
            <a:r>
              <a:rPr lang="ru-RU" sz="2000" dirty="0">
                <a:solidFill>
                  <a:srgbClr val="FF0000"/>
                </a:solidFill>
              </a:rPr>
              <a:t>6.На первой полке 36 книг, а на второй -на 27книг меньше.</a:t>
            </a:r>
          </a:p>
          <a:p>
            <a:pPr marL="177800" indent="0">
              <a:buNone/>
            </a:pPr>
            <a:r>
              <a:rPr lang="ru-RU" sz="2000" dirty="0">
                <a:solidFill>
                  <a:srgbClr val="FF0000"/>
                </a:solidFill>
              </a:rPr>
              <a:t>Сколько книг на двух полках?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1328" y="359464"/>
            <a:ext cx="8149472" cy="6209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Анализ работы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2398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84200" y="254000"/>
            <a:ext cx="9626601" cy="6486165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ru-RU" dirty="0">
                <a:solidFill>
                  <a:srgbClr val="FF0000"/>
                </a:solidFill>
              </a:rPr>
              <a:t>1.Запишите каждое число в виде суммы разрядных слагаемых: 4248, 54248, 4240, 54240, 54008, 54048, 154256, 203072. Базовый уровень! Но количество! Оно тренировочное (вспомогательное).</a:t>
            </a:r>
          </a:p>
          <a:p>
            <a:pPr marL="177800" indent="0">
              <a:buNone/>
            </a:pPr>
            <a:r>
              <a:rPr lang="ru-RU" dirty="0"/>
              <a:t>2. Запишите числа, которые больше числа 217398, но меньше числа 217403. </a:t>
            </a:r>
            <a:r>
              <a:rPr lang="ru-RU" dirty="0">
                <a:solidFill>
                  <a:srgbClr val="C00000"/>
                </a:solidFill>
              </a:rPr>
              <a:t>Увеличьте каждое число на 250 тысяч и запишите верные равенства. </a:t>
            </a:r>
          </a:p>
          <a:p>
            <a:pPr marL="177800" indent="0">
              <a:buNone/>
            </a:pPr>
            <a:r>
              <a:rPr lang="ru-RU" dirty="0"/>
              <a:t>3. </a:t>
            </a:r>
            <a:r>
              <a:rPr lang="ru-RU" dirty="0">
                <a:solidFill>
                  <a:srgbClr val="92D050"/>
                </a:solidFill>
              </a:rPr>
              <a:t>Запишите верные неравенства, вставив пропущенные цифры.</a:t>
            </a:r>
          </a:p>
          <a:p>
            <a:pPr marL="177800" indent="0">
              <a:buNone/>
            </a:pPr>
            <a:r>
              <a:rPr lang="ru-RU" dirty="0">
                <a:solidFill>
                  <a:srgbClr val="92D050"/>
                </a:solidFill>
              </a:rPr>
              <a:t>20386&lt;2038?                                           ? 25?? &lt;  25???</a:t>
            </a:r>
          </a:p>
          <a:p>
            <a:pPr marL="177800" indent="0">
              <a:buNone/>
            </a:pPr>
            <a:r>
              <a:rPr lang="ru-RU" dirty="0">
                <a:solidFill>
                  <a:srgbClr val="92D050"/>
                </a:solidFill>
              </a:rPr>
              <a:t>5072?? &lt; 5072??                                        3???? &gt;  3????</a:t>
            </a:r>
          </a:p>
          <a:p>
            <a:pPr marL="177800" indent="0">
              <a:buNone/>
            </a:pPr>
            <a:r>
              <a:rPr lang="ru-RU" dirty="0">
                <a:solidFill>
                  <a:srgbClr val="92D050"/>
                </a:solidFill>
              </a:rPr>
              <a:t>8???  &gt;8???                                                ???? &lt; ????</a:t>
            </a:r>
          </a:p>
          <a:p>
            <a:pPr marL="177800" indent="0">
              <a:buNone/>
            </a:pPr>
            <a:r>
              <a:rPr lang="ru-RU" dirty="0">
                <a:solidFill>
                  <a:srgbClr val="FF0000"/>
                </a:solidFill>
              </a:rPr>
              <a:t>4.Используя цифры 4, 0, 7, запишите наибольшее и наименьшее четырёхзначные числа. Базовый уровень.</a:t>
            </a:r>
          </a:p>
          <a:p>
            <a:pPr marL="17780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177800" indent="0">
              <a:buNone/>
            </a:pPr>
            <a:r>
              <a:rPr lang="ru-RU" dirty="0">
                <a:solidFill>
                  <a:srgbClr val="FF0000"/>
                </a:solidFill>
              </a:rPr>
              <a:t>Задания для другой контрольной работы. </a:t>
            </a:r>
          </a:p>
          <a:p>
            <a:pPr marL="177800" indent="0">
              <a:buNone/>
            </a:pPr>
            <a:r>
              <a:rPr lang="ru-RU" dirty="0"/>
              <a:t>5.В пяти пакетах 15 кг. Крупы. Сколько кг     крупы в 7 таких же пакетах? (ЗАДАЧА  не проверяет величины). </a:t>
            </a:r>
          </a:p>
          <a:p>
            <a:pPr marL="177800" indent="0">
              <a:buNone/>
            </a:pPr>
            <a:r>
              <a:rPr lang="ru-RU" dirty="0"/>
              <a:t>6.Сравните величины:</a:t>
            </a:r>
          </a:p>
          <a:p>
            <a:pPr marL="177800" indent="0">
              <a:buNone/>
            </a:pPr>
            <a:r>
              <a:rPr lang="ru-RU" dirty="0"/>
              <a:t>         1382м…1км382м                                        9406г…9кг400г</a:t>
            </a:r>
          </a:p>
          <a:p>
            <a:pPr marL="177800" indent="0">
              <a:buNone/>
            </a:pPr>
            <a:r>
              <a:rPr lang="ru-RU" dirty="0"/>
              <a:t>         6кг2г…602г                                               834дм…8м34дм</a:t>
            </a:r>
          </a:p>
          <a:p>
            <a:pPr marL="177800" indent="0">
              <a:buNone/>
            </a:pPr>
            <a:r>
              <a:rPr lang="ru-RU" dirty="0"/>
              <a:t>          800см…400дм                                           6м4см…64см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3461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910500" y="1112364"/>
            <a:ext cx="8300301" cy="5013800"/>
          </a:xfrm>
        </p:spPr>
        <p:txBody>
          <a:bodyPr>
            <a:normAutofit fontScale="92500" lnSpcReduction="10000"/>
          </a:bodyPr>
          <a:lstStyle/>
          <a:p>
            <a:pPr marL="177800" indent="0" algn="ctr">
              <a:buNone/>
            </a:pPr>
            <a:r>
              <a:rPr lang="ru-RU" dirty="0" smtClean="0"/>
              <a:t>Диктант</a:t>
            </a:r>
          </a:p>
          <a:p>
            <a:pPr marL="177800" indent="0" algn="ctr">
              <a:buNone/>
            </a:pPr>
            <a:r>
              <a:rPr lang="ru-RU" dirty="0" smtClean="0"/>
              <a:t>Встреча </a:t>
            </a:r>
            <a:r>
              <a:rPr lang="ru-RU" dirty="0"/>
              <a:t>весны</a:t>
            </a:r>
          </a:p>
          <a:p>
            <a:endParaRPr lang="ru-RU" dirty="0"/>
          </a:p>
          <a:p>
            <a:pPr marL="177800" indent="0">
              <a:buNone/>
            </a:pPr>
            <a:r>
              <a:rPr lang="ru-RU" dirty="0" smtClean="0"/>
              <a:t> Вот </a:t>
            </a:r>
            <a:r>
              <a:rPr lang="ru-RU" dirty="0"/>
              <a:t>и весна пришла в город. Стало тепло на </a:t>
            </a:r>
            <a:r>
              <a:rPr lang="ru-RU" dirty="0">
                <a:solidFill>
                  <a:schemeClr val="tx1"/>
                </a:solidFill>
              </a:rPr>
              <a:t>дворе.</a:t>
            </a:r>
            <a:r>
              <a:rPr lang="ru-RU" dirty="0"/>
              <a:t> Зажурчали ручьи. Из-под земл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/>
              <a:t>вылезл</a:t>
            </a:r>
            <a:r>
              <a:rPr lang="ru-RU" dirty="0">
                <a:solidFill>
                  <a:srgbClr val="FF0000"/>
                </a:solidFill>
              </a:rPr>
              <a:t>а </a:t>
            </a:r>
            <a:r>
              <a:rPr lang="ru-RU" dirty="0"/>
              <a:t>зелён</a:t>
            </a:r>
            <a:r>
              <a:rPr lang="ru-RU" dirty="0">
                <a:solidFill>
                  <a:srgbClr val="FF0000"/>
                </a:solidFill>
              </a:rPr>
              <a:t>ая </a:t>
            </a:r>
            <a:r>
              <a:rPr lang="ru-RU" dirty="0"/>
              <a:t>травка. Молод</a:t>
            </a:r>
            <a:r>
              <a:rPr lang="ru-RU" dirty="0">
                <a:solidFill>
                  <a:schemeClr val="tx1"/>
                </a:solidFill>
              </a:rPr>
              <a:t>ы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 липки на улицах покрыл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>
                <a:solidFill>
                  <a:schemeClr val="tx1"/>
                </a:solidFill>
              </a:rPr>
              <a:t>сь </a:t>
            </a:r>
            <a:r>
              <a:rPr lang="ru-RU" dirty="0"/>
              <a:t>мягк</a:t>
            </a:r>
            <a:r>
              <a:rPr lang="ru-RU" dirty="0">
                <a:solidFill>
                  <a:srgbClr val="FF0000"/>
                </a:solidFill>
              </a:rPr>
              <a:t>ими</a:t>
            </a:r>
            <a:r>
              <a:rPr lang="ru-RU" dirty="0"/>
              <a:t> маленьк</a:t>
            </a:r>
            <a:r>
              <a:rPr lang="ru-RU" dirty="0">
                <a:solidFill>
                  <a:srgbClr val="FF0000"/>
                </a:solidFill>
              </a:rPr>
              <a:t>ими</a:t>
            </a:r>
            <a:r>
              <a:rPr lang="ru-RU" dirty="0"/>
              <a:t> листочк</a:t>
            </a:r>
            <a:r>
              <a:rPr lang="ru-RU" dirty="0">
                <a:solidFill>
                  <a:srgbClr val="FF0000"/>
                </a:solidFill>
              </a:rPr>
              <a:t>ами. </a:t>
            </a:r>
            <a:r>
              <a:rPr lang="ru-RU" dirty="0"/>
              <a:t>Как радостно смотреть на них!</a:t>
            </a:r>
          </a:p>
          <a:p>
            <a:pPr marL="177800" indent="0">
              <a:buNone/>
            </a:pPr>
            <a:r>
              <a:rPr lang="ru-RU" dirty="0" smtClean="0"/>
              <a:t> Скоро </a:t>
            </a:r>
            <a:r>
              <a:rPr lang="ru-RU" dirty="0"/>
              <a:t>поедем на дачу. Возьму с собой лопатку. Вскопаю грядку для вкусной репк</a:t>
            </a:r>
            <a:r>
              <a:rPr lang="ru-RU" dirty="0">
                <a:solidFill>
                  <a:srgbClr val="FF0000"/>
                </a:solidFill>
              </a:rPr>
              <a:t>и </a:t>
            </a:r>
            <a:r>
              <a:rPr lang="ru-RU" dirty="0"/>
              <a:t>и сладк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й морковк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. (48 слов)</a:t>
            </a:r>
          </a:p>
          <a:p>
            <a:endParaRPr lang="ru-RU" dirty="0"/>
          </a:p>
          <a:p>
            <a:pPr marL="177800" indent="0">
              <a:buNone/>
            </a:pPr>
            <a:r>
              <a:rPr lang="ru-RU" dirty="0"/>
              <a:t>Слова для справок: из-под, поедем, </a:t>
            </a:r>
            <a:r>
              <a:rPr lang="ru-RU" dirty="0" smtClean="0"/>
              <a:t>пришла,  мя</a:t>
            </a:r>
            <a:r>
              <a:rPr lang="ru-RU" dirty="0" smtClean="0">
                <a:solidFill>
                  <a:srgbClr val="FF0000"/>
                </a:solidFill>
              </a:rPr>
              <a:t>гк</a:t>
            </a:r>
            <a:r>
              <a:rPr lang="ru-RU" dirty="0" smtClean="0"/>
              <a:t>ими</a:t>
            </a:r>
            <a:endParaRPr lang="ru-RU" dirty="0"/>
          </a:p>
          <a:p>
            <a:endParaRPr lang="ru-RU" dirty="0"/>
          </a:p>
          <a:p>
            <a:pPr marL="177800" indent="0">
              <a:buNone/>
            </a:pPr>
            <a:r>
              <a:rPr lang="ru-RU" dirty="0"/>
              <a:t>Орфографическое задание</a:t>
            </a:r>
          </a:p>
          <a:p>
            <a:endParaRPr lang="ru-RU" dirty="0"/>
          </a:p>
          <a:p>
            <a:pPr marL="177800" indent="0">
              <a:buNone/>
            </a:pPr>
            <a:r>
              <a:rPr lang="ru-RU" dirty="0"/>
              <a:t>Варианты I и II</a:t>
            </a:r>
          </a:p>
          <a:p>
            <a:endParaRPr lang="ru-RU" dirty="0"/>
          </a:p>
          <a:p>
            <a:pPr marL="177800" indent="0">
              <a:buNone/>
            </a:pPr>
            <a:r>
              <a:rPr lang="ru-RU" dirty="0"/>
              <a:t>Выпиши из диктанта </a:t>
            </a:r>
            <a:r>
              <a:rPr lang="ru-RU" dirty="0">
                <a:solidFill>
                  <a:srgbClr val="FF0000"/>
                </a:solidFill>
              </a:rPr>
              <a:t>7 слов с разными орфограммами (по одному слову на каждую орфограмму).</a:t>
            </a:r>
            <a:r>
              <a:rPr lang="ru-RU" dirty="0"/>
              <a:t> Запиши проверочные слова (где возможно). Обозначь графически орфограммы.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5023" y="359464"/>
            <a:ext cx="8045777" cy="649204"/>
          </a:xfrm>
        </p:spPr>
        <p:txBody>
          <a:bodyPr>
            <a:normAutofit/>
          </a:bodyPr>
          <a:lstStyle/>
          <a:p>
            <a:r>
              <a:rPr lang="ru-RU" dirty="0" smtClean="0"/>
              <a:t>2 класс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0218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43" y="467360"/>
            <a:ext cx="9969137" cy="882469"/>
          </a:xfrm>
        </p:spPr>
        <p:txBody>
          <a:bodyPr/>
          <a:lstStyle/>
          <a:p>
            <a:r>
              <a:rPr lang="ru-RU" dirty="0" smtClean="0"/>
              <a:t>Основные проблемы педагогов: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534886"/>
            <a:ext cx="10241281" cy="4494695"/>
          </a:xfrm>
        </p:spPr>
        <p:txBody>
          <a:bodyPr>
            <a:noAutofit/>
          </a:bodyPr>
          <a:lstStyle/>
          <a:p>
            <a:pPr marL="502920" indent="-457200">
              <a:buAutoNum type="arabicPeriod"/>
            </a:pPr>
            <a:r>
              <a:rPr lang="ru-RU" sz="2400" dirty="0" smtClean="0"/>
              <a:t>Организация и проведение контрольно – оценочных мероприятий в соответствии с Рабочей программой (раздел «Тематическое планирование») и отражение в журнале (бумажный или электронный).</a:t>
            </a:r>
          </a:p>
          <a:p>
            <a:pPr marL="502920" indent="-457200">
              <a:buAutoNum type="arabicPeriod"/>
            </a:pPr>
            <a:r>
              <a:rPr lang="ru-RU" sz="2400" dirty="0" smtClean="0"/>
              <a:t>Отбор материала для проведения контрольно – оценочных мероприятий в строгом соответствии с текущим или промежуточным контролем. </a:t>
            </a:r>
          </a:p>
          <a:p>
            <a:pPr marL="502920" indent="-457200">
              <a:buAutoNum type="arabicPeriod"/>
            </a:pPr>
            <a:r>
              <a:rPr lang="ru-RU" sz="2400" dirty="0" smtClean="0"/>
              <a:t>Отражение результатов оценочной деятельности в строгом соответствии с видом контрольно- оценочных мероприятий (диагностический, проверочный, контрольный) и в соответствии с локальными актами образовательной организации.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590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19" y="468087"/>
            <a:ext cx="8596265" cy="60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0" y="270455"/>
            <a:ext cx="10503079" cy="63106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Статья 58. Промежуточная аттестация обучающихся.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2" y="1146220"/>
            <a:ext cx="11643217" cy="5305379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Образовательные организации, родители (законные представители) несовершеннолетнего обучающегося, обеспечивающие получение обучающимся общего образования в форме семейного образования, обязаны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создать условия обучающемуся для ликвидации академической задолженности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обеспечить контроль за своевременностью ее ликвидации.</a:t>
            </a:r>
          </a:p>
          <a:p>
            <a:pPr marL="17780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Обучающиеся, имеющие академическую задолженность, вправе пройти промежуточную аттестацию по соответствующим учебному предмету, курсу, дисциплине (модулю) не более двух раз в сроки, определяемые организацией, осуществляющей образовательную деятельность, в пределах одного года с момента образования академической задолженности. В указанный период не включаются время болезни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обучающегося.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17780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6. Для проведения промежуточной аттестации во второй раз образовательной организацией создается комиссия.</a:t>
            </a:r>
          </a:p>
          <a:p>
            <a:pPr marL="1778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7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543" y="424544"/>
            <a:ext cx="10765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Адресаты пособий: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6571" y="1009319"/>
            <a:ext cx="116150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Руководители образовательных организаций, методисты по начальной школе для организации и  проведения предварительного (стартового, входного)  и итогового, текущего (тематического – в соответствии с планом ВСОКО, по жалобам), реализующих в образовательных организациях УМК «Школа России».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/>
              <a:t>Руководители образовательных организаций, методисты по начальной школе для организации и  проведения предварительного (</a:t>
            </a:r>
            <a:r>
              <a:rPr lang="ru-RU" dirty="0" smtClean="0"/>
              <a:t>стартового</a:t>
            </a:r>
            <a:r>
              <a:rPr lang="ru-RU" dirty="0"/>
              <a:t> </a:t>
            </a:r>
            <a:r>
              <a:rPr lang="ru-RU" dirty="0" smtClean="0"/>
              <a:t>в 1 классе) и итогового (по результатам обучения в 4 классе), реализующих любой УМК, включенный  в Федеральный перечень. </a:t>
            </a: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Педагогам школ для проведения контрольно – оценочной деятельности в соответствии с ,современными нормативными правовыми документами, реализующих программы УМК «Школа России».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Родители, реализующие  </a:t>
            </a:r>
            <a:r>
              <a:rPr lang="ru-RU" dirty="0"/>
              <a:t>образовательную программу в форме семейного </a:t>
            </a:r>
            <a:r>
              <a:rPr lang="ru-RU" dirty="0" smtClean="0"/>
              <a:t>образования на основе УМК «Школа России».</a:t>
            </a:r>
          </a:p>
          <a:p>
            <a:endParaRPr lang="ru-RU" dirty="0"/>
          </a:p>
          <a:p>
            <a:r>
              <a:rPr lang="ru-RU" dirty="0" smtClean="0"/>
              <a:t>5. Педагогам, оказывающим образовательные услуги в форме индивидуального обучения (репетиторства).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5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114" y="511629"/>
            <a:ext cx="1125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Методические рекомендации для организации и проведения контрольно – оценочной деятельности</a:t>
            </a:r>
            <a:r>
              <a:rPr lang="ru-RU" dirty="0" smtClean="0"/>
              <a:t>. Из пособия </a:t>
            </a:r>
            <a:r>
              <a:rPr lang="ru-RU" dirty="0" err="1" smtClean="0"/>
              <a:t>Бойкиной</a:t>
            </a:r>
            <a:r>
              <a:rPr lang="ru-RU" dirty="0" smtClean="0"/>
              <a:t> М.В. Литературное чтение. 2 класс.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0039" t="23215" r="28753" b="8482"/>
          <a:stretch/>
        </p:blipFill>
        <p:spPr bwMode="auto">
          <a:xfrm>
            <a:off x="370114" y="1157959"/>
            <a:ext cx="4103915" cy="5253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70" y="1066800"/>
            <a:ext cx="535981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457" y="0"/>
            <a:ext cx="1035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Методические рекомендации по организации итогового контроля во 2 классе. Из Пособия </a:t>
            </a:r>
            <a:r>
              <a:rPr lang="ru-RU" b="1" dirty="0" err="1" smtClean="0"/>
              <a:t>Бойкиной</a:t>
            </a:r>
            <a:r>
              <a:rPr lang="ru-RU" b="1" dirty="0" smtClean="0"/>
              <a:t> М.В. Литературное чтение. 2 класс. 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0" y="816429"/>
            <a:ext cx="4240327" cy="1502227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7039" t="31084" r="32816" b="9030"/>
          <a:stretch/>
        </p:blipFill>
        <p:spPr bwMode="auto">
          <a:xfrm>
            <a:off x="4844143" y="711646"/>
            <a:ext cx="5029200" cy="5040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15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58" y="185057"/>
            <a:ext cx="1042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Из обращения к учащимся: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30" y="642257"/>
            <a:ext cx="3575585" cy="499826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4152" t="53898" r="33459" b="21578"/>
          <a:stretch/>
        </p:blipFill>
        <p:spPr bwMode="auto">
          <a:xfrm>
            <a:off x="5671456" y="642257"/>
            <a:ext cx="4321629" cy="1643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83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1" y="141514"/>
            <a:ext cx="1076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Организация и проведения предварительного (входного) контроля. В соответствии с ООП ДО. Из пособия Ю.И. Архиповой, Ю.И. Глаголевой. Окружающий мир. 1 класс.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709" y="968829"/>
            <a:ext cx="3948092" cy="4510359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5757" t="15970" r="33458" b="9886"/>
          <a:stretch/>
        </p:blipFill>
        <p:spPr bwMode="auto">
          <a:xfrm>
            <a:off x="6226629" y="968829"/>
            <a:ext cx="3494314" cy="4510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728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457" y="152400"/>
            <a:ext cx="1054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Организация и проведение предварительного (стартового, входного) контроля по русскому языку. Из пособия О.Е. </a:t>
            </a:r>
            <a:r>
              <a:rPr lang="ru-RU" b="1" dirty="0" err="1" smtClean="0"/>
              <a:t>Курлыгиной</a:t>
            </a:r>
            <a:r>
              <a:rPr lang="ru-RU" b="1" dirty="0" smtClean="0"/>
              <a:t> и др. Русский язык. 1 класс. По итогам периода обучения грамоте.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" y="1349829"/>
            <a:ext cx="2764971" cy="36358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068" y="1317171"/>
            <a:ext cx="2948411" cy="3668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40" y="1349829"/>
            <a:ext cx="3090708" cy="2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108857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Организация и проведение текущего (тематического) контроля. Из пособия Ю. И. Глаголевой, И.И. </a:t>
            </a:r>
            <a:r>
              <a:rPr lang="ru-RU" b="1" dirty="0" err="1" smtClean="0"/>
              <a:t>Волковской</a:t>
            </a:r>
            <a:r>
              <a:rPr lang="ru-RU" b="1" dirty="0" smtClean="0"/>
              <a:t> по математике. Математика.  2 класс.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979714"/>
            <a:ext cx="3722328" cy="44957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87" y="859972"/>
            <a:ext cx="3580728" cy="45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2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108857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Организация и проведение текущего (тематического) контроля. Из пособия Ю. И. Глаголевой, И.И.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Волковской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по математике. Математика.  2 класс.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5596" t="20817" r="34741" b="13308"/>
          <a:stretch/>
        </p:blipFill>
        <p:spPr bwMode="auto">
          <a:xfrm>
            <a:off x="305480" y="859291"/>
            <a:ext cx="3286806" cy="4725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868" y="859292"/>
            <a:ext cx="3539218" cy="4637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668" y="859291"/>
            <a:ext cx="3837942" cy="368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1" y="97971"/>
            <a:ext cx="10689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Организация и проведение текущего (тематического) контроля. Из пособия </a:t>
            </a:r>
            <a:r>
              <a:rPr lang="ru-RU" b="1" dirty="0" smtClean="0"/>
              <a:t>М.В. </a:t>
            </a:r>
            <a:r>
              <a:rPr lang="ru-RU" b="1" dirty="0" err="1" smtClean="0"/>
              <a:t>Бойкиной</a:t>
            </a:r>
            <a:r>
              <a:rPr lang="ru-RU" b="1" dirty="0" smtClean="0"/>
              <a:t> по литературному чтению. Литературное чтение.   1 класс</a:t>
            </a:r>
            <a:r>
              <a:rPr lang="ru-RU" b="1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34" y="919843"/>
            <a:ext cx="3564646" cy="4517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055" y="919843"/>
            <a:ext cx="3281212" cy="4517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643" y="859971"/>
            <a:ext cx="4192456" cy="23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1" y="97971"/>
            <a:ext cx="10689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Организация и проведение текущего (тематического) контроля. Из пособия </a:t>
            </a:r>
            <a:r>
              <a:rPr lang="ru-RU" b="1" dirty="0" smtClean="0"/>
              <a:t>М.В. </a:t>
            </a:r>
            <a:r>
              <a:rPr lang="ru-RU" b="1" dirty="0" err="1" smtClean="0"/>
              <a:t>Бойкиной</a:t>
            </a:r>
            <a:r>
              <a:rPr lang="ru-RU" b="1" dirty="0" smtClean="0"/>
              <a:t> по литературному чтению. Литературное чтение.  2 класс</a:t>
            </a:r>
            <a:r>
              <a:rPr lang="ru-RU" b="1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26" y="744302"/>
            <a:ext cx="3876476" cy="4742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30" y="744302"/>
            <a:ext cx="3516084" cy="4742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914" y="744302"/>
            <a:ext cx="4072179" cy="288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200" y="359465"/>
            <a:ext cx="10782300" cy="42793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Статья 58. Промежуточная аттестация обучающихся.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09" y="787400"/>
            <a:ext cx="11900079" cy="5935372"/>
          </a:xfrm>
        </p:spPr>
        <p:txBody>
          <a:bodyPr>
            <a:noAutofit/>
          </a:bodyPr>
          <a:lstStyle/>
          <a:p>
            <a:pPr marL="17780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7. Не допускается взимание платы с обучающихся за прохождение промежуточной аттестации.</a:t>
            </a:r>
          </a:p>
          <a:p>
            <a:pPr marL="17780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8. Обучающиеся, не прошедшие промежуточной аттестации по уважительным причинам или имеющие академическую задолженность, переводятся в следующий класс или на следующий курс условно.</a:t>
            </a:r>
          </a:p>
          <a:p>
            <a:pPr marL="17780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9. Обучающиеся в образовательной организации по образовательным программам начального общего, основного общего и среднего общего образования, не ликвидировавшие в установленные сроки академической задолженности с момента ее образования,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усмотрению их родителей (законных представителей)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оставляются на повторное обучение, переводятся на обучение по адаптированным образовательным программам в соответствии с рекомендациями психолого-медико-педагогической комиссии либо на обучение по индивидуальному учебному плану.</a:t>
            </a:r>
          </a:p>
          <a:p>
            <a:pPr marL="17780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10. Обучающиеся по образовательным программам начального общего, основного общего и среднего общего образования в форме семейного образования, не ликвидировавшие в установленные сроки академической задолженности, продолжают получать образование в образовательной организации.</a:t>
            </a:r>
          </a:p>
          <a:p>
            <a:pPr marL="17780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3" y="928713"/>
            <a:ext cx="3380227" cy="22608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2143" y="97972"/>
            <a:ext cx="11059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Организация и проведение текущего (тематического) контроля. Из пособия </a:t>
            </a:r>
            <a:r>
              <a:rPr lang="ru-RU" dirty="0" smtClean="0"/>
              <a:t>Ю.И. Архиповой, Ю.И. Глаголевой. Окружающий мир.  </a:t>
            </a:r>
            <a:r>
              <a:rPr lang="ru-RU" dirty="0"/>
              <a:t>2 класс.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34794" t="13551" r="32977" b="16531"/>
          <a:stretch/>
        </p:blipFill>
        <p:spPr bwMode="auto">
          <a:xfrm>
            <a:off x="3652370" y="827314"/>
            <a:ext cx="3412459" cy="4484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35115" t="15971" r="33458" b="10741"/>
          <a:stretch/>
        </p:blipFill>
        <p:spPr bwMode="auto">
          <a:xfrm>
            <a:off x="7282544" y="744303"/>
            <a:ext cx="3548742" cy="4567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085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43" y="568020"/>
            <a:ext cx="3995057" cy="5222295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5115" t="19962" r="32978" b="7605"/>
          <a:stretch/>
        </p:blipFill>
        <p:spPr bwMode="auto">
          <a:xfrm>
            <a:off x="5715000" y="568021"/>
            <a:ext cx="3995057" cy="5222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33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143" y="141515"/>
            <a:ext cx="110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Организация и проведение итоговых (промежуточных) контрольных работ. Из пособия О.Е. </a:t>
            </a:r>
            <a:r>
              <a:rPr lang="ru-RU" b="1" dirty="0" err="1" smtClean="0"/>
              <a:t>Курлыгиной</a:t>
            </a:r>
            <a:r>
              <a:rPr lang="ru-RU" b="1" dirty="0" smtClean="0"/>
              <a:t>, О.О. Харченко по русскому языку. Русский язык. 1 класс. 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34795" t="11407" r="32977" b="16445"/>
          <a:stretch/>
        </p:blipFill>
        <p:spPr bwMode="auto">
          <a:xfrm>
            <a:off x="457200" y="1055914"/>
            <a:ext cx="3135085" cy="4354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4954" t="18251" r="32817" b="8460"/>
          <a:stretch/>
        </p:blipFill>
        <p:spPr bwMode="auto">
          <a:xfrm>
            <a:off x="3962400" y="1055914"/>
            <a:ext cx="3352799" cy="4354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35276" t="21958" r="32816" b="21578"/>
          <a:stretch/>
        </p:blipFill>
        <p:spPr bwMode="auto">
          <a:xfrm>
            <a:off x="8055430" y="962024"/>
            <a:ext cx="3113314" cy="4274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40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143" y="141515"/>
            <a:ext cx="110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Организация и проведение итоговых (промежуточных) контрольных работ. Из пособия М.В. </a:t>
            </a:r>
            <a:r>
              <a:rPr lang="ru-RU" b="1" dirty="0" err="1" smtClean="0"/>
              <a:t>Бойкиной</a:t>
            </a:r>
            <a:r>
              <a:rPr lang="ru-RU" b="1" dirty="0" smtClean="0"/>
              <a:t> по литературному чтению.  Литературное чтение. </a:t>
            </a:r>
            <a:r>
              <a:rPr lang="ru-RU" b="1" dirty="0"/>
              <a:t> </a:t>
            </a:r>
            <a:r>
              <a:rPr lang="ru-RU" b="1" dirty="0" smtClean="0"/>
              <a:t>2 класс. </a:t>
            </a:r>
            <a:endParaRPr lang="ru-RU" b="1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33992" t="17395" r="33138"/>
          <a:stretch/>
        </p:blipFill>
        <p:spPr bwMode="auto">
          <a:xfrm>
            <a:off x="1349830" y="1055914"/>
            <a:ext cx="3461656" cy="4539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4794" t="17966" r="33298" b="7890"/>
          <a:stretch/>
        </p:blipFill>
        <p:spPr bwMode="auto">
          <a:xfrm>
            <a:off x="5399314" y="1055914"/>
            <a:ext cx="3918857" cy="4539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57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4474" t="15971" r="33137" b="9315"/>
          <a:stretch/>
        </p:blipFill>
        <p:spPr bwMode="auto">
          <a:xfrm>
            <a:off x="478972" y="402771"/>
            <a:ext cx="3113314" cy="5083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5115" t="23385" r="32176" b="4752"/>
          <a:stretch/>
        </p:blipFill>
        <p:spPr bwMode="auto">
          <a:xfrm>
            <a:off x="4005943" y="489857"/>
            <a:ext cx="3374571" cy="4996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34634" t="23385" r="31854" b="8175"/>
          <a:stretch/>
        </p:blipFill>
        <p:spPr bwMode="auto">
          <a:xfrm>
            <a:off x="8022771" y="402772"/>
            <a:ext cx="3167743" cy="5083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73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19" y="468087"/>
            <a:ext cx="8596265" cy="60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792" y="927279"/>
            <a:ext cx="875763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ООО Центр образования </a:t>
            </a:r>
            <a:r>
              <a:rPr lang="ru-RU" sz="3200" dirty="0" smtClean="0"/>
              <a:t>«Абрис»,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ул. Индустриальная, 4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Директор: </a:t>
            </a:r>
            <a:r>
              <a:rPr lang="ru-RU" sz="3200" dirty="0" err="1"/>
              <a:t>Бено</a:t>
            </a:r>
            <a:r>
              <a:rPr lang="ru-RU" sz="3200" dirty="0"/>
              <a:t> </a:t>
            </a:r>
            <a:r>
              <a:rPr lang="ru-RU" sz="3200" dirty="0" err="1"/>
              <a:t>Бейтер</a:t>
            </a:r>
            <a:r>
              <a:rPr lang="ru-RU" sz="3200" dirty="0"/>
              <a:t> Шамильевич</a:t>
            </a:r>
            <a:br>
              <a:rPr lang="ru-RU" sz="3200" dirty="0"/>
            </a:br>
            <a:r>
              <a:rPr lang="ru-RU" sz="3200" dirty="0"/>
              <a:t>E-</a:t>
            </a:r>
            <a:r>
              <a:rPr lang="ru-RU" sz="3200" dirty="0" err="1"/>
              <a:t>mail</a:t>
            </a:r>
            <a:r>
              <a:rPr lang="ru-RU" sz="3200" dirty="0"/>
              <a:t>: </a:t>
            </a:r>
            <a:r>
              <a:rPr lang="ru-RU" sz="3200" dirty="0">
                <a:hlinkClick r:id="rId2"/>
              </a:rPr>
              <a:t>beyter1986@gmail.com</a:t>
            </a:r>
            <a:r>
              <a:rPr lang="ru-RU" sz="3200" dirty="0"/>
              <a:t> </a:t>
            </a:r>
            <a:br>
              <a:rPr lang="ru-RU" sz="3200" dirty="0"/>
            </a:br>
            <a:r>
              <a:rPr lang="ru-RU" sz="3200" dirty="0"/>
              <a:t>Тел: 8-905-325-16-16</a:t>
            </a:r>
            <a:br>
              <a:rPr lang="ru-RU" sz="3200" dirty="0"/>
            </a:br>
            <a:endParaRPr lang="ru-RU" sz="3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" id="{5A6D7BCA-C9CF-452E-858B-1538BAA282ED}" vid="{365F969C-3B7F-41AB-85B2-7C40E7D6CF2F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желтой полосой (широкоэкранная)</Template>
  <TotalTime>0</TotalTime>
  <Words>5269</Words>
  <Application>Microsoft Office PowerPoint</Application>
  <PresentationFormat>Широкоэкранный</PresentationFormat>
  <Paragraphs>470</Paragraphs>
  <Slides>96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9" baseType="lpstr">
      <vt:lpstr>Adobe Fangsong Std R</vt:lpstr>
      <vt:lpstr>Andale Sans UI</vt:lpstr>
      <vt:lpstr>Arial</vt:lpstr>
      <vt:lpstr>Book Antiqua</vt:lpstr>
      <vt:lpstr>Calibri</vt:lpstr>
      <vt:lpstr>Cantarell</vt:lpstr>
      <vt:lpstr>Comic Sans MS</vt:lpstr>
      <vt:lpstr>Segoe UI</vt:lpstr>
      <vt:lpstr>Symbol</vt:lpstr>
      <vt:lpstr>Tahoma</vt:lpstr>
      <vt:lpstr>Times New Roman</vt:lpstr>
      <vt:lpstr>Wingdings</vt:lpstr>
      <vt:lpstr>Banded Design Yellow 16x9</vt:lpstr>
      <vt:lpstr>Организация контрольно-оценочной деятельности в начальной школе в соответствии с нормативными правовыми документами. </vt:lpstr>
      <vt:lpstr>Основные вопросы, рассматриваемые на лекции:</vt:lpstr>
      <vt:lpstr>Нормативные правовые документы:</vt:lpstr>
      <vt:lpstr>Методические материалы:</vt:lpstr>
      <vt:lpstr>Презентация PowerPoint</vt:lpstr>
      <vt:lpstr>Статья 28. Компетенция, права, обязанности и ответственность образовательной организации. Статья 3. </vt:lpstr>
      <vt:lpstr>Статья 58. Промежуточная аттестация обучающихся. </vt:lpstr>
      <vt:lpstr>Статья 58. Промежуточная аттестация обучающихся. </vt:lpstr>
      <vt:lpstr>Статья 58. Промежуточная аттестация обучающихся. </vt:lpstr>
      <vt:lpstr>Статья 59. Итоговая аттестация. </vt:lpstr>
      <vt:lpstr>Статья 95.  Независимая оценка качества образования</vt:lpstr>
      <vt:lpstr>ПРИКАЗ МО РФ  от 30 августа 2013 г. N 1015   ОБ УТВЕРЖДЕНИИ ПОРЯДКА ОРГАНИЗАЦИИ И ОСУЩЕСТВЛЕНИЯ ОБРАЗОВАТЕЛЬНОЙ ДЕЯТЕЛЬНОСТИ ПО  ОСНОВНЫМ ОБЩЕОБРАЗОВАТЕЛЬНЫМ ПРОГРАММАМ  ОБРАЗОВАТЕЛЬНЫМ ПРОГРАММАМ НАЧАЛЬНОГО ОБЩЕГО, ОСНОВНОГО ОБЩЕГО И СРЕДНЕГО ОБЩЕГО ОБРАЗОВАНИЯ </vt:lpstr>
      <vt:lpstr>Презентация PowerPoint</vt:lpstr>
      <vt:lpstr>Примерная основная образовательная программа начального общего образования</vt:lpstr>
      <vt:lpstr>Структура подпрограммы</vt:lpstr>
      <vt:lpstr>Презентация PowerPoint</vt:lpstr>
      <vt:lpstr>Презентация PowerPoint</vt:lpstr>
      <vt:lpstr>Критериальное оценивание</vt:lpstr>
      <vt:lpstr>Комплексный подход</vt:lpstr>
      <vt:lpstr>Уровневый подход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Нормативные правовые документы институционального (школьного ) уровня.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текущего контроля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Тематическое планирование  2 класс  (Канакина В.П. и др.) Предложение – 9 часов</vt:lpstr>
      <vt:lpstr>Тематическое планирование  2 класс  (Канакина В.П. и др.) Предложение – 9 часов</vt:lpstr>
      <vt:lpstr>Тематическое планирование  2 класс  (Канакина В.П. и др.) Предложение – 9 часов</vt:lpstr>
      <vt:lpstr>Текущий (тематический) контроль</vt:lpstr>
      <vt:lpstr>Презентация PowerPoint</vt:lpstr>
      <vt:lpstr>Презентация PowerPoint</vt:lpstr>
      <vt:lpstr>Обобщающий урок по теме: </vt:lpstr>
      <vt:lpstr>Устный ответ.</vt:lpstr>
      <vt:lpstr>Тестовая работа</vt:lpstr>
      <vt:lpstr>Письменная работа</vt:lpstr>
      <vt:lpstr>Планируемые результаты изучения темы:</vt:lpstr>
      <vt:lpstr>Организация уроков   по теме с учетом дифференциации</vt:lpstr>
      <vt:lpstr>Урок подготовки к проверочной  работе</vt:lpstr>
      <vt:lpstr>Проверочная работа</vt:lpstr>
      <vt:lpstr>Проверочная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контроля учителем</vt:lpstr>
      <vt:lpstr>Работа с учебником и дополнительными материалами.</vt:lpstr>
      <vt:lpstr>Подбор разноуровневых диагностических заданий</vt:lpstr>
      <vt:lpstr>Презентация новой темы учащимся (стадия вызова)</vt:lpstr>
      <vt:lpstr>Работа по изучению новой темы</vt:lpstr>
      <vt:lpstr>Организация итоговой диагностической работы</vt:lpstr>
      <vt:lpstr>Анализ работы. </vt:lpstr>
      <vt:lpstr>Анализ работы </vt:lpstr>
      <vt:lpstr>Презентация PowerPoint</vt:lpstr>
      <vt:lpstr>2 класс </vt:lpstr>
      <vt:lpstr>Основные проблемы педагогов: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2017-05-16T19:13:15Z</dcterms:created>
  <dcterms:modified xsi:type="dcterms:W3CDTF">2017-11-15T08:34:32Z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